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7" r:id="rId5"/>
    <p:sldId id="271" r:id="rId6"/>
    <p:sldId id="272" r:id="rId7"/>
    <p:sldId id="273" r:id="rId8"/>
    <p:sldId id="259" r:id="rId9"/>
    <p:sldId id="260" r:id="rId10"/>
    <p:sldId id="261" r:id="rId11"/>
    <p:sldId id="270"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BD249-9123-4AB2-A7BA-2555788B5A3C}" v="17" dt="2020-12-14T16:17:03.3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vyn Freeman - UKRI BAS" userId="d680ed52-68fc-4cce-a93b-8d0c30cbb349" providerId="ADAL" clId="{9C4BD249-9123-4AB2-A7BA-2555788B5A3C}"/>
    <pc:docChg chg="undo redo custSel addSld delSld modSld sldOrd">
      <pc:chgData name="Mervyn Freeman - UKRI BAS" userId="d680ed52-68fc-4cce-a93b-8d0c30cbb349" providerId="ADAL" clId="{9C4BD249-9123-4AB2-A7BA-2555788B5A3C}" dt="2020-12-15T17:29:19.222" v="6582" actId="2696"/>
      <pc:docMkLst>
        <pc:docMk/>
      </pc:docMkLst>
      <pc:sldChg chg="modSp mod">
        <pc:chgData name="Mervyn Freeman - UKRI BAS" userId="d680ed52-68fc-4cce-a93b-8d0c30cbb349" providerId="ADAL" clId="{9C4BD249-9123-4AB2-A7BA-2555788B5A3C}" dt="2020-12-10T08:43:55.718" v="2387" actId="20577"/>
        <pc:sldMkLst>
          <pc:docMk/>
          <pc:sldMk cId="3817663260" sldId="256"/>
        </pc:sldMkLst>
        <pc:spChg chg="mod">
          <ac:chgData name="Mervyn Freeman - UKRI BAS" userId="d680ed52-68fc-4cce-a93b-8d0c30cbb349" providerId="ADAL" clId="{9C4BD249-9123-4AB2-A7BA-2555788B5A3C}" dt="2020-12-10T08:43:55.718" v="2387" actId="20577"/>
          <ac:spMkLst>
            <pc:docMk/>
            <pc:sldMk cId="3817663260" sldId="256"/>
            <ac:spMk id="2" creationId="{3B4604BD-E332-4711-A8B4-FEDE9232AEB5}"/>
          </ac:spMkLst>
        </pc:spChg>
        <pc:spChg chg="mod">
          <ac:chgData name="Mervyn Freeman - UKRI BAS" userId="d680ed52-68fc-4cce-a93b-8d0c30cbb349" providerId="ADAL" clId="{9C4BD249-9123-4AB2-A7BA-2555788B5A3C}" dt="2020-12-10T08:43:28.614" v="2385" actId="27636"/>
          <ac:spMkLst>
            <pc:docMk/>
            <pc:sldMk cId="3817663260" sldId="256"/>
            <ac:spMk id="3" creationId="{513B61CA-8460-457E-891F-658517694F1D}"/>
          </ac:spMkLst>
        </pc:spChg>
      </pc:sldChg>
      <pc:sldChg chg="modSp mod ord">
        <pc:chgData name="Mervyn Freeman - UKRI BAS" userId="d680ed52-68fc-4cce-a93b-8d0c30cbb349" providerId="ADAL" clId="{9C4BD249-9123-4AB2-A7BA-2555788B5A3C}" dt="2020-12-14T16:17:21.977" v="6172" actId="20577"/>
        <pc:sldMkLst>
          <pc:docMk/>
          <pc:sldMk cId="1765290142" sldId="257"/>
        </pc:sldMkLst>
        <pc:spChg chg="mod">
          <ac:chgData name="Mervyn Freeman - UKRI BAS" userId="d680ed52-68fc-4cce-a93b-8d0c30cbb349" providerId="ADAL" clId="{9C4BD249-9123-4AB2-A7BA-2555788B5A3C}" dt="2020-12-14T16:17:21.977" v="6172" actId="20577"/>
          <ac:spMkLst>
            <pc:docMk/>
            <pc:sldMk cId="1765290142" sldId="257"/>
            <ac:spMk id="3" creationId="{1B900660-C38C-4055-8BBC-74122F90AC92}"/>
          </ac:spMkLst>
        </pc:spChg>
      </pc:sldChg>
      <pc:sldChg chg="modSp mod ord">
        <pc:chgData name="Mervyn Freeman - UKRI BAS" userId="d680ed52-68fc-4cce-a93b-8d0c30cbb349" providerId="ADAL" clId="{9C4BD249-9123-4AB2-A7BA-2555788B5A3C}" dt="2020-12-10T09:26:37.287" v="3575" actId="20577"/>
        <pc:sldMkLst>
          <pc:docMk/>
          <pc:sldMk cId="1268462718" sldId="258"/>
        </pc:sldMkLst>
        <pc:spChg chg="mod">
          <ac:chgData name="Mervyn Freeman - UKRI BAS" userId="d680ed52-68fc-4cce-a93b-8d0c30cbb349" providerId="ADAL" clId="{9C4BD249-9123-4AB2-A7BA-2555788B5A3C}" dt="2020-12-10T09:26:37.287" v="3575" actId="20577"/>
          <ac:spMkLst>
            <pc:docMk/>
            <pc:sldMk cId="1268462718" sldId="258"/>
            <ac:spMk id="2" creationId="{FB4101ED-7C22-4D43-AF1B-0B9A89283FC9}"/>
          </ac:spMkLst>
        </pc:spChg>
        <pc:spChg chg="mod">
          <ac:chgData name="Mervyn Freeman - UKRI BAS" userId="d680ed52-68fc-4cce-a93b-8d0c30cbb349" providerId="ADAL" clId="{9C4BD249-9123-4AB2-A7BA-2555788B5A3C}" dt="2020-12-09T17:14:48.963" v="1381" actId="27636"/>
          <ac:spMkLst>
            <pc:docMk/>
            <pc:sldMk cId="1268462718" sldId="258"/>
            <ac:spMk id="3" creationId="{1A6F5874-C175-428D-A5E6-8F521B66DC9C}"/>
          </ac:spMkLst>
        </pc:spChg>
      </pc:sldChg>
      <pc:sldChg chg="addSp delSp modSp new mod">
        <pc:chgData name="Mervyn Freeman - UKRI BAS" userId="d680ed52-68fc-4cce-a93b-8d0c30cbb349" providerId="ADAL" clId="{9C4BD249-9123-4AB2-A7BA-2555788B5A3C}" dt="2020-12-09T16:50:24.151" v="572" actId="113"/>
        <pc:sldMkLst>
          <pc:docMk/>
          <pc:sldMk cId="2378255107" sldId="259"/>
        </pc:sldMkLst>
        <pc:spChg chg="mod">
          <ac:chgData name="Mervyn Freeman - UKRI BAS" userId="d680ed52-68fc-4cce-a93b-8d0c30cbb349" providerId="ADAL" clId="{9C4BD249-9123-4AB2-A7BA-2555788B5A3C}" dt="2020-12-09T16:25:17.582" v="145" actId="20577"/>
          <ac:spMkLst>
            <pc:docMk/>
            <pc:sldMk cId="2378255107" sldId="259"/>
            <ac:spMk id="2" creationId="{6AE89C4E-9726-4BE9-B82F-6F84480976CE}"/>
          </ac:spMkLst>
        </pc:spChg>
        <pc:spChg chg="add del mod">
          <ac:chgData name="Mervyn Freeman - UKRI BAS" userId="d680ed52-68fc-4cce-a93b-8d0c30cbb349" providerId="ADAL" clId="{9C4BD249-9123-4AB2-A7BA-2555788B5A3C}" dt="2020-12-09T16:50:24.151" v="572" actId="113"/>
          <ac:spMkLst>
            <pc:docMk/>
            <pc:sldMk cId="2378255107" sldId="259"/>
            <ac:spMk id="3" creationId="{0F61D28D-806D-437C-A1B0-4FC856BC0DC8}"/>
          </ac:spMkLst>
        </pc:spChg>
        <pc:spChg chg="add del mod">
          <ac:chgData name="Mervyn Freeman - UKRI BAS" userId="d680ed52-68fc-4cce-a93b-8d0c30cbb349" providerId="ADAL" clId="{9C4BD249-9123-4AB2-A7BA-2555788B5A3C}" dt="2020-12-09T16:25:11.849" v="134"/>
          <ac:spMkLst>
            <pc:docMk/>
            <pc:sldMk cId="2378255107" sldId="259"/>
            <ac:spMk id="4" creationId="{C2989E91-E01E-47BD-B745-5F4BEB6FBB53}"/>
          </ac:spMkLst>
        </pc:spChg>
      </pc:sldChg>
      <pc:sldChg chg="modSp new mod">
        <pc:chgData name="Mervyn Freeman - UKRI BAS" userId="d680ed52-68fc-4cce-a93b-8d0c30cbb349" providerId="ADAL" clId="{9C4BD249-9123-4AB2-A7BA-2555788B5A3C}" dt="2020-12-15T09:02:21.153" v="6581" actId="27636"/>
        <pc:sldMkLst>
          <pc:docMk/>
          <pc:sldMk cId="931448131" sldId="260"/>
        </pc:sldMkLst>
        <pc:spChg chg="mod">
          <ac:chgData name="Mervyn Freeman - UKRI BAS" userId="d680ed52-68fc-4cce-a93b-8d0c30cbb349" providerId="ADAL" clId="{9C4BD249-9123-4AB2-A7BA-2555788B5A3C}" dt="2020-12-09T16:31:26.420" v="247"/>
          <ac:spMkLst>
            <pc:docMk/>
            <pc:sldMk cId="931448131" sldId="260"/>
            <ac:spMk id="2" creationId="{A680A889-0028-4D27-8614-9D8CA30C8030}"/>
          </ac:spMkLst>
        </pc:spChg>
        <pc:spChg chg="mod">
          <ac:chgData name="Mervyn Freeman - UKRI BAS" userId="d680ed52-68fc-4cce-a93b-8d0c30cbb349" providerId="ADAL" clId="{9C4BD249-9123-4AB2-A7BA-2555788B5A3C}" dt="2020-12-15T09:02:21.153" v="6581" actId="27636"/>
          <ac:spMkLst>
            <pc:docMk/>
            <pc:sldMk cId="931448131" sldId="260"/>
            <ac:spMk id="3" creationId="{776803B4-5DC5-46A1-9F0B-EA8E88754922}"/>
          </ac:spMkLst>
        </pc:spChg>
      </pc:sldChg>
      <pc:sldChg chg="modSp new mod">
        <pc:chgData name="Mervyn Freeman - UKRI BAS" userId="d680ed52-68fc-4cce-a93b-8d0c30cbb349" providerId="ADAL" clId="{9C4BD249-9123-4AB2-A7BA-2555788B5A3C}" dt="2020-12-14T13:59:16.199" v="5438" actId="20577"/>
        <pc:sldMkLst>
          <pc:docMk/>
          <pc:sldMk cId="2593285421" sldId="261"/>
        </pc:sldMkLst>
        <pc:spChg chg="mod">
          <ac:chgData name="Mervyn Freeman - UKRI BAS" userId="d680ed52-68fc-4cce-a93b-8d0c30cbb349" providerId="ADAL" clId="{9C4BD249-9123-4AB2-A7BA-2555788B5A3C}" dt="2020-12-09T17:05:54.419" v="1100" actId="20577"/>
          <ac:spMkLst>
            <pc:docMk/>
            <pc:sldMk cId="2593285421" sldId="261"/>
            <ac:spMk id="2" creationId="{E24C2FBB-6CB7-4FBD-820C-5B51B4CD2E86}"/>
          </ac:spMkLst>
        </pc:spChg>
        <pc:spChg chg="mod">
          <ac:chgData name="Mervyn Freeman - UKRI BAS" userId="d680ed52-68fc-4cce-a93b-8d0c30cbb349" providerId="ADAL" clId="{9C4BD249-9123-4AB2-A7BA-2555788B5A3C}" dt="2020-12-14T13:59:16.199" v="5438" actId="20577"/>
          <ac:spMkLst>
            <pc:docMk/>
            <pc:sldMk cId="2593285421" sldId="261"/>
            <ac:spMk id="3" creationId="{1BCC6FDB-AA8D-4ADC-94EA-13CAB1BABFCA}"/>
          </ac:spMkLst>
        </pc:spChg>
      </pc:sldChg>
      <pc:sldChg chg="modSp new del mod">
        <pc:chgData name="Mervyn Freeman - UKRI BAS" userId="d680ed52-68fc-4cce-a93b-8d0c30cbb349" providerId="ADAL" clId="{9C4BD249-9123-4AB2-A7BA-2555788B5A3C}" dt="2020-12-15T17:29:19.222" v="6582" actId="2696"/>
        <pc:sldMkLst>
          <pc:docMk/>
          <pc:sldMk cId="984451581" sldId="262"/>
        </pc:sldMkLst>
        <pc:spChg chg="mod">
          <ac:chgData name="Mervyn Freeman - UKRI BAS" userId="d680ed52-68fc-4cce-a93b-8d0c30cbb349" providerId="ADAL" clId="{9C4BD249-9123-4AB2-A7BA-2555788B5A3C}" dt="2020-12-09T17:21:42.580" v="1427" actId="20577"/>
          <ac:spMkLst>
            <pc:docMk/>
            <pc:sldMk cId="984451581" sldId="262"/>
            <ac:spMk id="2" creationId="{AD048AAB-D373-4A03-801E-5D224C3B8A87}"/>
          </ac:spMkLst>
        </pc:spChg>
      </pc:sldChg>
      <pc:sldChg chg="modSp new del mod ord">
        <pc:chgData name="Mervyn Freeman - UKRI BAS" userId="d680ed52-68fc-4cce-a93b-8d0c30cbb349" providerId="ADAL" clId="{9C4BD249-9123-4AB2-A7BA-2555788B5A3C}" dt="2020-12-15T17:29:19.222" v="6582" actId="2696"/>
        <pc:sldMkLst>
          <pc:docMk/>
          <pc:sldMk cId="1877218147" sldId="263"/>
        </pc:sldMkLst>
        <pc:spChg chg="mod">
          <ac:chgData name="Mervyn Freeman - UKRI BAS" userId="d680ed52-68fc-4cce-a93b-8d0c30cbb349" providerId="ADAL" clId="{9C4BD249-9123-4AB2-A7BA-2555788B5A3C}" dt="2020-12-09T17:24:19.731" v="1441" actId="20577"/>
          <ac:spMkLst>
            <pc:docMk/>
            <pc:sldMk cId="1877218147" sldId="263"/>
            <ac:spMk id="2" creationId="{4FAAC0A7-44BE-4563-A5C0-1AD2A0358C2B}"/>
          </ac:spMkLst>
        </pc:spChg>
        <pc:spChg chg="mod">
          <ac:chgData name="Mervyn Freeman - UKRI BAS" userId="d680ed52-68fc-4cce-a93b-8d0c30cbb349" providerId="ADAL" clId="{9C4BD249-9123-4AB2-A7BA-2555788B5A3C}" dt="2020-12-10T09:18:08.757" v="3245" actId="113"/>
          <ac:spMkLst>
            <pc:docMk/>
            <pc:sldMk cId="1877218147" sldId="263"/>
            <ac:spMk id="3" creationId="{E415600C-7536-4AC6-B8AE-1C0E72BCD901}"/>
          </ac:spMkLst>
        </pc:spChg>
      </pc:sldChg>
      <pc:sldChg chg="modSp new mod">
        <pc:chgData name="Mervyn Freeman - UKRI BAS" userId="d680ed52-68fc-4cce-a93b-8d0c30cbb349" providerId="ADAL" clId="{9C4BD249-9123-4AB2-A7BA-2555788B5A3C}" dt="2020-12-14T12:45:16.946" v="5228" actId="1076"/>
        <pc:sldMkLst>
          <pc:docMk/>
          <pc:sldMk cId="1539284424" sldId="264"/>
        </pc:sldMkLst>
        <pc:spChg chg="mod">
          <ac:chgData name="Mervyn Freeman - UKRI BAS" userId="d680ed52-68fc-4cce-a93b-8d0c30cbb349" providerId="ADAL" clId="{9C4BD249-9123-4AB2-A7BA-2555788B5A3C}" dt="2020-12-14T12:45:16.946" v="5228" actId="1076"/>
          <ac:spMkLst>
            <pc:docMk/>
            <pc:sldMk cId="1539284424" sldId="264"/>
            <ac:spMk id="2" creationId="{BD9B7C3B-E4D5-4CA2-89C3-16A836AFF1D4}"/>
          </ac:spMkLst>
        </pc:spChg>
        <pc:spChg chg="mod">
          <ac:chgData name="Mervyn Freeman - UKRI BAS" userId="d680ed52-68fc-4cce-a93b-8d0c30cbb349" providerId="ADAL" clId="{9C4BD249-9123-4AB2-A7BA-2555788B5A3C}" dt="2020-12-10T09:28:09.222" v="3600" actId="113"/>
          <ac:spMkLst>
            <pc:docMk/>
            <pc:sldMk cId="1539284424" sldId="264"/>
            <ac:spMk id="3" creationId="{6C8774EE-BEA9-4C47-9E10-5C5B69E36EA6}"/>
          </ac:spMkLst>
        </pc:spChg>
      </pc:sldChg>
      <pc:sldChg chg="modSp new del mod ord">
        <pc:chgData name="Mervyn Freeman - UKRI BAS" userId="d680ed52-68fc-4cce-a93b-8d0c30cbb349" providerId="ADAL" clId="{9C4BD249-9123-4AB2-A7BA-2555788B5A3C}" dt="2020-12-14T16:40:19.193" v="6437" actId="2696"/>
        <pc:sldMkLst>
          <pc:docMk/>
          <pc:sldMk cId="1728798322" sldId="265"/>
        </pc:sldMkLst>
        <pc:spChg chg="mod">
          <ac:chgData name="Mervyn Freeman - UKRI BAS" userId="d680ed52-68fc-4cce-a93b-8d0c30cbb349" providerId="ADAL" clId="{9C4BD249-9123-4AB2-A7BA-2555788B5A3C}" dt="2020-12-10T16:56:56.857" v="5011" actId="20577"/>
          <ac:spMkLst>
            <pc:docMk/>
            <pc:sldMk cId="1728798322" sldId="265"/>
            <ac:spMk id="2" creationId="{155984DB-676E-449A-91B7-71048EDC28E3}"/>
          </ac:spMkLst>
        </pc:spChg>
        <pc:spChg chg="mod">
          <ac:chgData name="Mervyn Freeman - UKRI BAS" userId="d680ed52-68fc-4cce-a93b-8d0c30cbb349" providerId="ADAL" clId="{9C4BD249-9123-4AB2-A7BA-2555788B5A3C}" dt="2020-12-10T16:57:00.067" v="5012" actId="20577"/>
          <ac:spMkLst>
            <pc:docMk/>
            <pc:sldMk cId="1728798322" sldId="265"/>
            <ac:spMk id="3" creationId="{07DBBF98-645F-487C-9233-3E8153E67215}"/>
          </ac:spMkLst>
        </pc:spChg>
      </pc:sldChg>
      <pc:sldChg chg="add del">
        <pc:chgData name="Mervyn Freeman - UKRI BAS" userId="d680ed52-68fc-4cce-a93b-8d0c30cbb349" providerId="ADAL" clId="{9C4BD249-9123-4AB2-A7BA-2555788B5A3C}" dt="2020-12-10T09:26:03.235" v="3548" actId="2696"/>
        <pc:sldMkLst>
          <pc:docMk/>
          <pc:sldMk cId="3424156004" sldId="265"/>
        </pc:sldMkLst>
      </pc:sldChg>
      <pc:sldChg chg="modSp new mod">
        <pc:chgData name="Mervyn Freeman - UKRI BAS" userId="d680ed52-68fc-4cce-a93b-8d0c30cbb349" providerId="ADAL" clId="{9C4BD249-9123-4AB2-A7BA-2555788B5A3C}" dt="2020-12-14T16:39:32.493" v="6436" actId="27636"/>
        <pc:sldMkLst>
          <pc:docMk/>
          <pc:sldMk cId="3072784048" sldId="266"/>
        </pc:sldMkLst>
        <pc:spChg chg="mod">
          <ac:chgData name="Mervyn Freeman - UKRI BAS" userId="d680ed52-68fc-4cce-a93b-8d0c30cbb349" providerId="ADAL" clId="{9C4BD249-9123-4AB2-A7BA-2555788B5A3C}" dt="2020-12-14T16:36:32.598" v="6323" actId="20577"/>
          <ac:spMkLst>
            <pc:docMk/>
            <pc:sldMk cId="3072784048" sldId="266"/>
            <ac:spMk id="2" creationId="{97582E45-7CBC-4511-8E87-60790420228C}"/>
          </ac:spMkLst>
        </pc:spChg>
        <pc:spChg chg="mod">
          <ac:chgData name="Mervyn Freeman - UKRI BAS" userId="d680ed52-68fc-4cce-a93b-8d0c30cbb349" providerId="ADAL" clId="{9C4BD249-9123-4AB2-A7BA-2555788B5A3C}" dt="2020-12-14T16:39:32.493" v="6436" actId="27636"/>
          <ac:spMkLst>
            <pc:docMk/>
            <pc:sldMk cId="3072784048" sldId="266"/>
            <ac:spMk id="3" creationId="{7B9890BA-083F-43F4-8025-F1DA443ECC98}"/>
          </ac:spMkLst>
        </pc:spChg>
      </pc:sldChg>
      <pc:sldChg chg="modSp add del mod">
        <pc:chgData name="Mervyn Freeman - UKRI BAS" userId="d680ed52-68fc-4cce-a93b-8d0c30cbb349" providerId="ADAL" clId="{9C4BD249-9123-4AB2-A7BA-2555788B5A3C}" dt="2020-12-14T16:40:19.193" v="6437" actId="2696"/>
        <pc:sldMkLst>
          <pc:docMk/>
          <pc:sldMk cId="1081720797" sldId="267"/>
        </pc:sldMkLst>
        <pc:spChg chg="mod">
          <ac:chgData name="Mervyn Freeman - UKRI BAS" userId="d680ed52-68fc-4cce-a93b-8d0c30cbb349" providerId="ADAL" clId="{9C4BD249-9123-4AB2-A7BA-2555788B5A3C}" dt="2020-12-10T16:58:31.379" v="5055" actId="20577"/>
          <ac:spMkLst>
            <pc:docMk/>
            <pc:sldMk cId="1081720797" sldId="267"/>
            <ac:spMk id="2" creationId="{155984DB-676E-449A-91B7-71048EDC28E3}"/>
          </ac:spMkLst>
        </pc:spChg>
        <pc:spChg chg="mod">
          <ac:chgData name="Mervyn Freeman - UKRI BAS" userId="d680ed52-68fc-4cce-a93b-8d0c30cbb349" providerId="ADAL" clId="{9C4BD249-9123-4AB2-A7BA-2555788B5A3C}" dt="2020-12-10T17:01:07.340" v="5226" actId="20577"/>
          <ac:spMkLst>
            <pc:docMk/>
            <pc:sldMk cId="1081720797" sldId="267"/>
            <ac:spMk id="3" creationId="{07DBBF98-645F-487C-9233-3E8153E67215}"/>
          </ac:spMkLst>
        </pc:spChg>
      </pc:sldChg>
      <pc:sldChg chg="modSp add del mod">
        <pc:chgData name="Mervyn Freeman - UKRI BAS" userId="d680ed52-68fc-4cce-a93b-8d0c30cbb349" providerId="ADAL" clId="{9C4BD249-9123-4AB2-A7BA-2555788B5A3C}" dt="2020-12-14T16:40:19.193" v="6437" actId="2696"/>
        <pc:sldMkLst>
          <pc:docMk/>
          <pc:sldMk cId="4062407232" sldId="268"/>
        </pc:sldMkLst>
        <pc:spChg chg="mod">
          <ac:chgData name="Mervyn Freeman - UKRI BAS" userId="d680ed52-68fc-4cce-a93b-8d0c30cbb349" providerId="ADAL" clId="{9C4BD249-9123-4AB2-A7BA-2555788B5A3C}" dt="2020-12-10T16:58:07.396" v="5049" actId="20577"/>
          <ac:spMkLst>
            <pc:docMk/>
            <pc:sldMk cId="4062407232" sldId="268"/>
            <ac:spMk id="3" creationId="{07DBBF98-645F-487C-9233-3E8153E67215}"/>
          </ac:spMkLst>
        </pc:spChg>
      </pc:sldChg>
      <pc:sldChg chg="new del">
        <pc:chgData name="Mervyn Freeman - UKRI BAS" userId="d680ed52-68fc-4cce-a93b-8d0c30cbb349" providerId="ADAL" clId="{9C4BD249-9123-4AB2-A7BA-2555788B5A3C}" dt="2020-12-14T16:40:19.193" v="6437" actId="2696"/>
        <pc:sldMkLst>
          <pc:docMk/>
          <pc:sldMk cId="1145428224" sldId="269"/>
        </pc:sldMkLst>
      </pc:sldChg>
      <pc:sldChg chg="modSp new mod">
        <pc:chgData name="Mervyn Freeman - UKRI BAS" userId="d680ed52-68fc-4cce-a93b-8d0c30cbb349" providerId="ADAL" clId="{9C4BD249-9123-4AB2-A7BA-2555788B5A3C}" dt="2020-12-14T15:22:31.232" v="5603" actId="20577"/>
        <pc:sldMkLst>
          <pc:docMk/>
          <pc:sldMk cId="339849179" sldId="270"/>
        </pc:sldMkLst>
        <pc:spChg chg="mod">
          <ac:chgData name="Mervyn Freeman - UKRI BAS" userId="d680ed52-68fc-4cce-a93b-8d0c30cbb349" providerId="ADAL" clId="{9C4BD249-9123-4AB2-A7BA-2555788B5A3C}" dt="2020-12-14T15:17:39.014" v="5455" actId="20577"/>
          <ac:spMkLst>
            <pc:docMk/>
            <pc:sldMk cId="339849179" sldId="270"/>
            <ac:spMk id="2" creationId="{3AE2B965-8DFF-492A-BBD3-B503D4B7D72D}"/>
          </ac:spMkLst>
        </pc:spChg>
        <pc:spChg chg="mod">
          <ac:chgData name="Mervyn Freeman - UKRI BAS" userId="d680ed52-68fc-4cce-a93b-8d0c30cbb349" providerId="ADAL" clId="{9C4BD249-9123-4AB2-A7BA-2555788B5A3C}" dt="2020-12-14T15:22:31.232" v="5603" actId="20577"/>
          <ac:spMkLst>
            <pc:docMk/>
            <pc:sldMk cId="339849179" sldId="270"/>
            <ac:spMk id="3" creationId="{CB550F42-8D79-4B78-A3F5-84D28A2571FF}"/>
          </ac:spMkLst>
        </pc:spChg>
      </pc:sldChg>
      <pc:sldChg chg="modSp new mod ord">
        <pc:chgData name="Mervyn Freeman - UKRI BAS" userId="d680ed52-68fc-4cce-a93b-8d0c30cbb349" providerId="ADAL" clId="{9C4BD249-9123-4AB2-A7BA-2555788B5A3C}" dt="2020-12-14T16:52:39.799" v="6528" actId="27636"/>
        <pc:sldMkLst>
          <pc:docMk/>
          <pc:sldMk cId="4148161683" sldId="271"/>
        </pc:sldMkLst>
        <pc:spChg chg="mod">
          <ac:chgData name="Mervyn Freeman - UKRI BAS" userId="d680ed52-68fc-4cce-a93b-8d0c30cbb349" providerId="ADAL" clId="{9C4BD249-9123-4AB2-A7BA-2555788B5A3C}" dt="2020-12-14T15:34:13.673" v="5638" actId="313"/>
          <ac:spMkLst>
            <pc:docMk/>
            <pc:sldMk cId="4148161683" sldId="271"/>
            <ac:spMk id="2" creationId="{50020C11-D2CE-4CF7-BA8F-02670E00B37C}"/>
          </ac:spMkLst>
        </pc:spChg>
        <pc:spChg chg="mod">
          <ac:chgData name="Mervyn Freeman - UKRI BAS" userId="d680ed52-68fc-4cce-a93b-8d0c30cbb349" providerId="ADAL" clId="{9C4BD249-9123-4AB2-A7BA-2555788B5A3C}" dt="2020-12-14T16:52:39.799" v="6528" actId="27636"/>
          <ac:spMkLst>
            <pc:docMk/>
            <pc:sldMk cId="4148161683" sldId="271"/>
            <ac:spMk id="3" creationId="{2B570989-50C3-464E-8194-95C089A55E40}"/>
          </ac:spMkLst>
        </pc:spChg>
      </pc:sldChg>
      <pc:sldChg chg="modSp new mod ord">
        <pc:chgData name="Mervyn Freeman - UKRI BAS" userId="d680ed52-68fc-4cce-a93b-8d0c30cbb349" providerId="ADAL" clId="{9C4BD249-9123-4AB2-A7BA-2555788B5A3C}" dt="2020-12-14T16:20:30.651" v="6191" actId="20577"/>
        <pc:sldMkLst>
          <pc:docMk/>
          <pc:sldMk cId="29662703" sldId="272"/>
        </pc:sldMkLst>
        <pc:spChg chg="mod">
          <ac:chgData name="Mervyn Freeman - UKRI BAS" userId="d680ed52-68fc-4cce-a93b-8d0c30cbb349" providerId="ADAL" clId="{9C4BD249-9123-4AB2-A7BA-2555788B5A3C}" dt="2020-12-14T16:06:41.783" v="6065" actId="20577"/>
          <ac:spMkLst>
            <pc:docMk/>
            <pc:sldMk cId="29662703" sldId="272"/>
            <ac:spMk id="2" creationId="{C67FD387-53D2-495D-A1E2-BF04FFE23F83}"/>
          </ac:spMkLst>
        </pc:spChg>
        <pc:spChg chg="mod">
          <ac:chgData name="Mervyn Freeman - UKRI BAS" userId="d680ed52-68fc-4cce-a93b-8d0c30cbb349" providerId="ADAL" clId="{9C4BD249-9123-4AB2-A7BA-2555788B5A3C}" dt="2020-12-14T16:20:30.651" v="6191" actId="20577"/>
          <ac:spMkLst>
            <pc:docMk/>
            <pc:sldMk cId="29662703" sldId="272"/>
            <ac:spMk id="3" creationId="{6367ABC8-4AC1-4D04-AA07-C3E70046F660}"/>
          </ac:spMkLst>
        </pc:spChg>
      </pc:sldChg>
      <pc:sldChg chg="modSp add mod ord">
        <pc:chgData name="Mervyn Freeman - UKRI BAS" userId="d680ed52-68fc-4cce-a93b-8d0c30cbb349" providerId="ADAL" clId="{9C4BD249-9123-4AB2-A7BA-2555788B5A3C}" dt="2020-12-14T16:35:26.869" v="6316" actId="115"/>
        <pc:sldMkLst>
          <pc:docMk/>
          <pc:sldMk cId="3176399278" sldId="273"/>
        </pc:sldMkLst>
        <pc:spChg chg="mod">
          <ac:chgData name="Mervyn Freeman - UKRI BAS" userId="d680ed52-68fc-4cce-a93b-8d0c30cbb349" providerId="ADAL" clId="{9C4BD249-9123-4AB2-A7BA-2555788B5A3C}" dt="2020-12-14T16:35:26.869" v="6316" actId="115"/>
          <ac:spMkLst>
            <pc:docMk/>
            <pc:sldMk cId="3176399278" sldId="273"/>
            <ac:spMk id="2" creationId="{50020C11-D2CE-4CF7-BA8F-02670E00B37C}"/>
          </ac:spMkLst>
        </pc:spChg>
        <pc:spChg chg="mod">
          <ac:chgData name="Mervyn Freeman - UKRI BAS" userId="d680ed52-68fc-4cce-a93b-8d0c30cbb349" providerId="ADAL" clId="{9C4BD249-9123-4AB2-A7BA-2555788B5A3C}" dt="2020-12-14T16:34:12.486" v="6315" actId="20577"/>
          <ac:spMkLst>
            <pc:docMk/>
            <pc:sldMk cId="3176399278" sldId="273"/>
            <ac:spMk id="3" creationId="{2B570989-50C3-464E-8194-95C089A55E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F492B-DDD0-418F-A9F5-10522C84E1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1B1571-9F7C-4712-BBC7-1669C19203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50CC16-8546-4BE5-9547-B07F20D10771}"/>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5" name="Footer Placeholder 4">
            <a:extLst>
              <a:ext uri="{FF2B5EF4-FFF2-40B4-BE49-F238E27FC236}">
                <a16:creationId xmlns:a16="http://schemas.microsoft.com/office/drawing/2014/main" id="{EEE6F1FB-2148-4092-B8C3-F9B6E2D66F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62F283-4D4A-4B0C-BB78-FEC08A14ECAA}"/>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2776057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28E2-DCFD-415C-AAFA-9A5CCBE865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291D9F-AA7D-4EBC-962B-6C375B6F82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97929B-D097-4B91-A405-FC5A5E13346E}"/>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5" name="Footer Placeholder 4">
            <a:extLst>
              <a:ext uri="{FF2B5EF4-FFF2-40B4-BE49-F238E27FC236}">
                <a16:creationId xmlns:a16="http://schemas.microsoft.com/office/drawing/2014/main" id="{57F8CECB-D9BB-4C10-81CC-D7BF2CC283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EA1615-F22E-4CB9-9268-28F6C3AB4924}"/>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212582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1F5631-52F4-42D1-98E9-578D66FD19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0D9676-0608-4F15-ADA7-D8C856AF23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AA6401-07F8-4EA2-BBF6-953AB6EAF4CE}"/>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5" name="Footer Placeholder 4">
            <a:extLst>
              <a:ext uri="{FF2B5EF4-FFF2-40B4-BE49-F238E27FC236}">
                <a16:creationId xmlns:a16="http://schemas.microsoft.com/office/drawing/2014/main" id="{B988C347-6F83-43EA-96C1-9068357C50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997091-9BF3-41D5-A785-D9D1070C3EE4}"/>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353359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51FF-62C1-46EB-BDCD-F6A8E9E9BF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9AE15F-4377-461A-9F06-DFCA065C40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690FFC-41D3-4F22-8805-9BEEAB44DBC3}"/>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5" name="Footer Placeholder 4">
            <a:extLst>
              <a:ext uri="{FF2B5EF4-FFF2-40B4-BE49-F238E27FC236}">
                <a16:creationId xmlns:a16="http://schemas.microsoft.com/office/drawing/2014/main" id="{33A63B63-C2E3-4E6B-AD2F-84E2BE4E96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D868F8-B73C-4C48-962D-C1DE062629CD}"/>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2745158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63729-8F76-4C24-8382-92D081D6F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BA2153-9F72-4A8B-A637-DF412DAE4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BE18C3-7DE1-4BE2-8649-A4EFA41BCCC4}"/>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5" name="Footer Placeholder 4">
            <a:extLst>
              <a:ext uri="{FF2B5EF4-FFF2-40B4-BE49-F238E27FC236}">
                <a16:creationId xmlns:a16="http://schemas.microsoft.com/office/drawing/2014/main" id="{36D1B300-91E4-4018-9CA5-AD908A39ED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37FE7D-E808-46C1-A62A-9EF01F3B3FA3}"/>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254582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30CD-57AA-4FF2-AFD0-9086EED01F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804B8D-4851-4E3E-805B-C37E5FBAD3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51FA16C-CBF7-4C17-9FBC-D86F82B4AF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2BF2398-F616-4E9A-9D8D-2A66EE0826FD}"/>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6" name="Footer Placeholder 5">
            <a:extLst>
              <a:ext uri="{FF2B5EF4-FFF2-40B4-BE49-F238E27FC236}">
                <a16:creationId xmlns:a16="http://schemas.microsoft.com/office/drawing/2014/main" id="{BF021606-1FC6-48D6-8053-6932189704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FA7ABA-47D8-4AF3-851A-DCF98F48D388}"/>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330003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F9E81-9007-49CC-8690-F381D7728C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AAEF21-CFCB-492D-BF57-5EE30D088E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E92157-5A2A-4EED-869B-5371C04694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A2FE46-6B95-4B23-B0C2-0653CE7E2B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C4B70-8EDD-4B7F-B052-FAB8708678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F941D9-7F0A-4CCC-80A5-C87E0A8D0B6B}"/>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8" name="Footer Placeholder 7">
            <a:extLst>
              <a:ext uri="{FF2B5EF4-FFF2-40B4-BE49-F238E27FC236}">
                <a16:creationId xmlns:a16="http://schemas.microsoft.com/office/drawing/2014/main" id="{46ACE8AC-A4C2-4B30-AA9F-0727E64DF60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938303-5D24-4F77-B00F-DAA572581B41}"/>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1135190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8CF27-9116-40BE-ACB0-D89CC57167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441878-EB1F-4EEC-AC42-4F933B76AF2F}"/>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4" name="Footer Placeholder 3">
            <a:extLst>
              <a:ext uri="{FF2B5EF4-FFF2-40B4-BE49-F238E27FC236}">
                <a16:creationId xmlns:a16="http://schemas.microsoft.com/office/drawing/2014/main" id="{4832BD06-A668-4BAD-8DD5-76B77A57C1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AAC04B-02C9-4A9F-86F0-AB1BE7A24455}"/>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247086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717EDB-DE84-4B62-86B3-7E295EA3C41F}"/>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3" name="Footer Placeholder 2">
            <a:extLst>
              <a:ext uri="{FF2B5EF4-FFF2-40B4-BE49-F238E27FC236}">
                <a16:creationId xmlns:a16="http://schemas.microsoft.com/office/drawing/2014/main" id="{2DC6642C-9F17-4444-A196-772FF89D7CC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FA7303-9501-4F3B-B68F-8433873F7A54}"/>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396671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D9A5-32A4-48EE-B8AB-EADA077FD7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F06C7C-FB36-451D-8ED9-FED811B028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DD956F-3FCC-492E-AA4E-DDE7E7D43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AEB923-37B7-47AD-92BF-0435D60E7E1A}"/>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6" name="Footer Placeholder 5">
            <a:extLst>
              <a:ext uri="{FF2B5EF4-FFF2-40B4-BE49-F238E27FC236}">
                <a16:creationId xmlns:a16="http://schemas.microsoft.com/office/drawing/2014/main" id="{84E5E0A8-61A7-4743-887E-F3E12B835D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542C16-9CA2-482E-A42E-1ABFCB201520}"/>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255110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5534-DD45-43F4-B870-C3D617333C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DA85D2-1ACA-483C-B9CB-E8D4F9AC85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4EC4E1-5C38-4347-BC6E-EB17FEA99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E46DFE-5659-492A-841A-B4BF098A6299}"/>
              </a:ext>
            </a:extLst>
          </p:cNvPr>
          <p:cNvSpPr>
            <a:spLocks noGrp="1"/>
          </p:cNvSpPr>
          <p:nvPr>
            <p:ph type="dt" sz="half" idx="10"/>
          </p:nvPr>
        </p:nvSpPr>
        <p:spPr/>
        <p:txBody>
          <a:bodyPr/>
          <a:lstStyle/>
          <a:p>
            <a:fld id="{9ACA06AB-7313-426C-9472-68009E82D7E4}" type="datetimeFigureOut">
              <a:rPr lang="en-GB" smtClean="0"/>
              <a:t>15/12/2020</a:t>
            </a:fld>
            <a:endParaRPr lang="en-GB"/>
          </a:p>
        </p:txBody>
      </p:sp>
      <p:sp>
        <p:nvSpPr>
          <p:cNvPr id="6" name="Footer Placeholder 5">
            <a:extLst>
              <a:ext uri="{FF2B5EF4-FFF2-40B4-BE49-F238E27FC236}">
                <a16:creationId xmlns:a16="http://schemas.microsoft.com/office/drawing/2014/main" id="{479B0F8D-95D2-4C3D-BF9E-E69C332D32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C8FBF9-EF6C-47E0-A478-803A6589E884}"/>
              </a:ext>
            </a:extLst>
          </p:cNvPr>
          <p:cNvSpPr>
            <a:spLocks noGrp="1"/>
          </p:cNvSpPr>
          <p:nvPr>
            <p:ph type="sldNum" sz="quarter" idx="12"/>
          </p:nvPr>
        </p:nvSpPr>
        <p:spPr/>
        <p:txBody>
          <a:bodyPr/>
          <a:lstStyle/>
          <a:p>
            <a:fld id="{B8238F74-FD7D-435E-98CC-0C9151AA7CCD}" type="slidenum">
              <a:rPr lang="en-GB" smtClean="0"/>
              <a:t>‹#›</a:t>
            </a:fld>
            <a:endParaRPr lang="en-GB"/>
          </a:p>
        </p:txBody>
      </p:sp>
    </p:spTree>
    <p:extLst>
      <p:ext uri="{BB962C8B-B14F-4D97-AF65-F5344CB8AC3E}">
        <p14:creationId xmlns:p14="http://schemas.microsoft.com/office/powerpoint/2010/main" val="333494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11034-A9BD-4A8D-8814-4733442B06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7E6E88-CA39-4E91-BD71-C93A9A8B7A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5E9FD9-3261-4DC7-927B-7473C3A092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A06AB-7313-426C-9472-68009E82D7E4}" type="datetimeFigureOut">
              <a:rPr lang="en-GB" smtClean="0"/>
              <a:t>15/12/2020</a:t>
            </a:fld>
            <a:endParaRPr lang="en-GB"/>
          </a:p>
        </p:txBody>
      </p:sp>
      <p:sp>
        <p:nvSpPr>
          <p:cNvPr id="5" name="Footer Placeholder 4">
            <a:extLst>
              <a:ext uri="{FF2B5EF4-FFF2-40B4-BE49-F238E27FC236}">
                <a16:creationId xmlns:a16="http://schemas.microsoft.com/office/drawing/2014/main" id="{880709FF-A3C6-475A-A288-A1BA60A940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9DE4ED2-6ED4-470A-B0AB-895FF246A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38F74-FD7D-435E-98CC-0C9151AA7CCD}" type="slidenum">
              <a:rPr lang="en-GB" smtClean="0"/>
              <a:t>‹#›</a:t>
            </a:fld>
            <a:endParaRPr lang="en-GB"/>
          </a:p>
        </p:txBody>
      </p:sp>
    </p:spTree>
    <p:extLst>
      <p:ext uri="{BB962C8B-B14F-4D97-AF65-F5344CB8AC3E}">
        <p14:creationId xmlns:p14="http://schemas.microsoft.com/office/powerpoint/2010/main" val="330257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604BD-E332-4711-A8B4-FEDE9232AEB5}"/>
              </a:ext>
            </a:extLst>
          </p:cNvPr>
          <p:cNvSpPr>
            <a:spLocks noGrp="1"/>
          </p:cNvSpPr>
          <p:nvPr>
            <p:ph type="ctrTitle"/>
          </p:nvPr>
        </p:nvSpPr>
        <p:spPr/>
        <p:txBody>
          <a:bodyPr/>
          <a:lstStyle/>
          <a:p>
            <a:r>
              <a:rPr lang="en-GB" dirty="0"/>
              <a:t>UKRI-NERC Highlight Topic 2020 Round</a:t>
            </a:r>
          </a:p>
        </p:txBody>
      </p:sp>
      <p:sp>
        <p:nvSpPr>
          <p:cNvPr id="3" name="Subtitle 2">
            <a:extLst>
              <a:ext uri="{FF2B5EF4-FFF2-40B4-BE49-F238E27FC236}">
                <a16:creationId xmlns:a16="http://schemas.microsoft.com/office/drawing/2014/main" id="{513B61CA-8460-457E-891F-658517694F1D}"/>
              </a:ext>
            </a:extLst>
          </p:cNvPr>
          <p:cNvSpPr>
            <a:spLocks noGrp="1"/>
          </p:cNvSpPr>
          <p:nvPr>
            <p:ph type="subTitle" idx="1"/>
          </p:nvPr>
        </p:nvSpPr>
        <p:spPr>
          <a:xfrm>
            <a:off x="1524000" y="4079874"/>
            <a:ext cx="9144000" cy="2102811"/>
          </a:xfrm>
        </p:spPr>
        <p:txBody>
          <a:bodyPr>
            <a:normAutofit fontScale="92500" lnSpcReduction="10000"/>
          </a:bodyPr>
          <a:lstStyle/>
          <a:p>
            <a:r>
              <a:rPr lang="en-GB" dirty="0"/>
              <a:t>Mervyn Freeman</a:t>
            </a:r>
          </a:p>
          <a:p>
            <a:endParaRPr lang="en-GB" dirty="0"/>
          </a:p>
          <a:p>
            <a:r>
              <a:rPr lang="en-GB" dirty="0"/>
              <a:t>British Antarctic Survey</a:t>
            </a:r>
          </a:p>
          <a:p>
            <a:r>
              <a:rPr lang="en-GB" dirty="0"/>
              <a:t>UKRI Delegate on EISCAT Council</a:t>
            </a:r>
          </a:p>
          <a:p>
            <a:r>
              <a:rPr lang="en-GB" dirty="0"/>
              <a:t>NERC UK User Support Group</a:t>
            </a:r>
          </a:p>
        </p:txBody>
      </p:sp>
    </p:spTree>
    <p:extLst>
      <p:ext uri="{BB962C8B-B14F-4D97-AF65-F5344CB8AC3E}">
        <p14:creationId xmlns:p14="http://schemas.microsoft.com/office/powerpoint/2010/main" val="3817663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2FBB-6CB7-4FBD-820C-5B51B4CD2E86}"/>
              </a:ext>
            </a:extLst>
          </p:cNvPr>
          <p:cNvSpPr>
            <a:spLocks noGrp="1"/>
          </p:cNvSpPr>
          <p:nvPr>
            <p:ph type="title"/>
          </p:nvPr>
        </p:nvSpPr>
        <p:spPr/>
        <p:txBody>
          <a:bodyPr/>
          <a:lstStyle/>
          <a:p>
            <a:r>
              <a:rPr lang="en-GB" dirty="0"/>
              <a:t>Project Start Date</a:t>
            </a:r>
          </a:p>
        </p:txBody>
      </p:sp>
      <p:sp>
        <p:nvSpPr>
          <p:cNvPr id="3" name="Content Placeholder 2">
            <a:extLst>
              <a:ext uri="{FF2B5EF4-FFF2-40B4-BE49-F238E27FC236}">
                <a16:creationId xmlns:a16="http://schemas.microsoft.com/office/drawing/2014/main" id="{1BCC6FDB-AA8D-4ADC-94EA-13CAB1BABFCA}"/>
              </a:ext>
            </a:extLst>
          </p:cNvPr>
          <p:cNvSpPr>
            <a:spLocks noGrp="1"/>
          </p:cNvSpPr>
          <p:nvPr>
            <p:ph idx="1"/>
          </p:nvPr>
        </p:nvSpPr>
        <p:spPr>
          <a:xfrm>
            <a:off x="838200" y="1825624"/>
            <a:ext cx="10515600" cy="4810067"/>
          </a:xfrm>
        </p:spPr>
        <p:txBody>
          <a:bodyPr>
            <a:normAutofit lnSpcReduction="10000"/>
          </a:bodyPr>
          <a:lstStyle/>
          <a:p>
            <a:pPr>
              <a:lnSpc>
                <a:spcPct val="110000"/>
              </a:lnSpc>
              <a:spcBef>
                <a:spcPts val="0"/>
              </a:spcBef>
            </a:pPr>
            <a:r>
              <a:rPr lang="en-GB" sz="2000" dirty="0"/>
              <a:t>October 2021		Decision date</a:t>
            </a:r>
          </a:p>
          <a:p>
            <a:pPr>
              <a:lnSpc>
                <a:spcPct val="110000"/>
              </a:lnSpc>
              <a:spcBef>
                <a:spcPts val="0"/>
              </a:spcBef>
            </a:pPr>
            <a:r>
              <a:rPr lang="en-GB" sz="2000" dirty="0"/>
              <a:t>1 November 2021	</a:t>
            </a:r>
            <a:r>
              <a:rPr lang="en-GB" sz="2000" b="1" dirty="0"/>
              <a:t>Project start date</a:t>
            </a:r>
            <a:endParaRPr lang="en-GB" sz="2000" dirty="0"/>
          </a:p>
          <a:p>
            <a:pPr>
              <a:lnSpc>
                <a:spcPct val="110000"/>
              </a:lnSpc>
              <a:spcBef>
                <a:spcPts val="0"/>
              </a:spcBef>
              <a:spcAft>
                <a:spcPts val="1200"/>
              </a:spcAft>
            </a:pPr>
            <a:endParaRPr lang="en-GB" sz="2400" dirty="0"/>
          </a:p>
          <a:p>
            <a:pPr>
              <a:lnSpc>
                <a:spcPct val="110000"/>
              </a:lnSpc>
              <a:spcBef>
                <a:spcPts val="0"/>
              </a:spcBef>
              <a:spcAft>
                <a:spcPts val="1200"/>
              </a:spcAft>
            </a:pPr>
            <a:r>
              <a:rPr lang="en-GB" sz="2400" dirty="0"/>
              <a:t>PDRA recruitment</a:t>
            </a:r>
          </a:p>
          <a:p>
            <a:pPr lvl="1">
              <a:lnSpc>
                <a:spcPct val="110000"/>
              </a:lnSpc>
              <a:spcBef>
                <a:spcPts val="0"/>
              </a:spcBef>
              <a:spcAft>
                <a:spcPts val="1200"/>
              </a:spcAft>
            </a:pPr>
            <a:r>
              <a:rPr lang="en-GB" sz="2000" dirty="0"/>
              <a:t>3 month delay offered by UKRI Standard Terms and Conditions of Grant</a:t>
            </a:r>
          </a:p>
          <a:p>
            <a:pPr lvl="1">
              <a:lnSpc>
                <a:spcPct val="110000"/>
              </a:lnSpc>
              <a:spcBef>
                <a:spcPts val="0"/>
              </a:spcBef>
              <a:spcAft>
                <a:spcPts val="1200"/>
              </a:spcAft>
            </a:pPr>
            <a:r>
              <a:rPr lang="en-GB" sz="2000" dirty="0"/>
              <a:t>Longer delay =&gt;   &lt;4 year contract or no-cost extension</a:t>
            </a:r>
          </a:p>
          <a:p>
            <a:pPr>
              <a:lnSpc>
                <a:spcPct val="110000"/>
              </a:lnSpc>
              <a:spcBef>
                <a:spcPts val="0"/>
              </a:spcBef>
              <a:spcAft>
                <a:spcPts val="1200"/>
              </a:spcAft>
            </a:pPr>
            <a:r>
              <a:rPr lang="en-GB" sz="2400" dirty="0"/>
              <a:t>EISCAT_3D data</a:t>
            </a:r>
          </a:p>
          <a:p>
            <a:pPr lvl="1">
              <a:lnSpc>
                <a:spcPct val="110000"/>
              </a:lnSpc>
              <a:spcBef>
                <a:spcPts val="0"/>
              </a:spcBef>
              <a:spcAft>
                <a:spcPts val="1200"/>
              </a:spcAft>
            </a:pPr>
            <a:r>
              <a:rPr lang="en-GB" sz="2000" dirty="0"/>
              <a:t>First user data available from Dec 2022 (possibly earlier during commissioning)</a:t>
            </a:r>
          </a:p>
          <a:p>
            <a:pPr lvl="1">
              <a:lnSpc>
                <a:spcPct val="110000"/>
              </a:lnSpc>
              <a:spcBef>
                <a:spcPts val="0"/>
              </a:spcBef>
              <a:spcAft>
                <a:spcPts val="1200"/>
              </a:spcAft>
            </a:pPr>
            <a:r>
              <a:rPr lang="en-GB" sz="2000" dirty="0"/>
              <a:t>NERC says</a:t>
            </a:r>
            <a:r>
              <a:rPr lang="en-GB" sz="2000" i="1" dirty="0"/>
              <a:t> put the November start date on the form</a:t>
            </a:r>
            <a:r>
              <a:rPr lang="en-GB" sz="2000" dirty="0"/>
              <a:t> as per AO</a:t>
            </a:r>
          </a:p>
          <a:p>
            <a:pPr lvl="1">
              <a:lnSpc>
                <a:spcPct val="110000"/>
              </a:lnSpc>
              <a:spcBef>
                <a:spcPts val="0"/>
              </a:spcBef>
              <a:spcAft>
                <a:spcPts val="1200"/>
              </a:spcAft>
            </a:pPr>
            <a:r>
              <a:rPr lang="en-GB" sz="2000" i="1" dirty="0"/>
              <a:t>a later start date may be agreed</a:t>
            </a:r>
            <a:r>
              <a:rPr lang="en-GB" sz="2000" dirty="0"/>
              <a:t> on a case by case basis when the awards are being processed (autumn 2021)</a:t>
            </a:r>
          </a:p>
        </p:txBody>
      </p:sp>
    </p:spTree>
    <p:extLst>
      <p:ext uri="{BB962C8B-B14F-4D97-AF65-F5344CB8AC3E}">
        <p14:creationId xmlns:p14="http://schemas.microsoft.com/office/powerpoint/2010/main" val="259328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2B965-8DFF-492A-BBD3-B503D4B7D72D}"/>
              </a:ext>
            </a:extLst>
          </p:cNvPr>
          <p:cNvSpPr>
            <a:spLocks noGrp="1"/>
          </p:cNvSpPr>
          <p:nvPr>
            <p:ph type="title"/>
          </p:nvPr>
        </p:nvSpPr>
        <p:spPr/>
        <p:txBody>
          <a:bodyPr/>
          <a:lstStyle/>
          <a:p>
            <a:r>
              <a:rPr lang="en-GB" dirty="0"/>
              <a:t>SWIMMR synergy</a:t>
            </a:r>
          </a:p>
        </p:txBody>
      </p:sp>
      <p:sp>
        <p:nvSpPr>
          <p:cNvPr id="3" name="Content Placeholder 2">
            <a:extLst>
              <a:ext uri="{FF2B5EF4-FFF2-40B4-BE49-F238E27FC236}">
                <a16:creationId xmlns:a16="http://schemas.microsoft.com/office/drawing/2014/main" id="{CB550F42-8D79-4B78-A3F5-84D28A2571FF}"/>
              </a:ext>
            </a:extLst>
          </p:cNvPr>
          <p:cNvSpPr>
            <a:spLocks noGrp="1"/>
          </p:cNvSpPr>
          <p:nvPr>
            <p:ph idx="1"/>
          </p:nvPr>
        </p:nvSpPr>
        <p:spPr/>
        <p:txBody>
          <a:bodyPr/>
          <a:lstStyle/>
          <a:p>
            <a:r>
              <a:rPr lang="en-GB" i="1" dirty="0"/>
              <a:t>Attention should be given to interfacing efficiently with the SPF SWIMMR programme where research on models of the radiation belts, the ionosphere and neutral upper atmosphere is feeding into services provided by the Met Office.</a:t>
            </a:r>
          </a:p>
          <a:p>
            <a:endParaRPr lang="en-GB" dirty="0"/>
          </a:p>
          <a:p>
            <a:r>
              <a:rPr lang="en-GB" dirty="0"/>
              <a:t>links to models and services is good – knowledge, products, etc</a:t>
            </a:r>
          </a:p>
          <a:p>
            <a:endParaRPr lang="en-GB" b="1" dirty="0"/>
          </a:p>
          <a:p>
            <a:r>
              <a:rPr lang="en-GB" b="1" dirty="0"/>
              <a:t>no double dipping</a:t>
            </a:r>
          </a:p>
        </p:txBody>
      </p:sp>
    </p:spTree>
    <p:extLst>
      <p:ext uri="{BB962C8B-B14F-4D97-AF65-F5344CB8AC3E}">
        <p14:creationId xmlns:p14="http://schemas.microsoft.com/office/powerpoint/2010/main" val="33984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2E45-7CBC-4511-8E87-60790420228C}"/>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7B9890BA-083F-43F4-8025-F1DA443ECC98}"/>
              </a:ext>
            </a:extLst>
          </p:cNvPr>
          <p:cNvSpPr>
            <a:spLocks noGrp="1"/>
          </p:cNvSpPr>
          <p:nvPr>
            <p:ph idx="1"/>
          </p:nvPr>
        </p:nvSpPr>
        <p:spPr/>
        <p:txBody>
          <a:bodyPr>
            <a:normAutofit lnSpcReduction="10000"/>
          </a:bodyPr>
          <a:lstStyle/>
          <a:p>
            <a:r>
              <a:rPr lang="en-GB" b="1" dirty="0"/>
              <a:t>Up to £4M from NERC for EISCAT_3D science over 4 years</a:t>
            </a:r>
            <a:endParaRPr lang="en-GB" dirty="0"/>
          </a:p>
          <a:p>
            <a:endParaRPr lang="en-GB" dirty="0"/>
          </a:p>
          <a:p>
            <a:r>
              <a:rPr lang="en-GB" dirty="0"/>
              <a:t>Up to 2 project challenge</a:t>
            </a:r>
          </a:p>
          <a:p>
            <a:endParaRPr lang="en-GB" dirty="0"/>
          </a:p>
          <a:p>
            <a:r>
              <a:rPr lang="en-GB" dirty="0"/>
              <a:t>Facility cost top-slicing</a:t>
            </a:r>
          </a:p>
          <a:p>
            <a:endParaRPr lang="en-GB" dirty="0"/>
          </a:p>
          <a:p>
            <a:r>
              <a:rPr lang="en-GB" dirty="0"/>
              <a:t>Project start date</a:t>
            </a:r>
          </a:p>
          <a:p>
            <a:endParaRPr lang="en-GB" dirty="0"/>
          </a:p>
          <a:p>
            <a:r>
              <a:rPr lang="en-GB" dirty="0"/>
              <a:t>SWIMMR synergy, not double dipping</a:t>
            </a:r>
          </a:p>
          <a:p>
            <a:endParaRPr lang="en-GB" dirty="0"/>
          </a:p>
        </p:txBody>
      </p:sp>
    </p:spTree>
    <p:extLst>
      <p:ext uri="{BB962C8B-B14F-4D97-AF65-F5344CB8AC3E}">
        <p14:creationId xmlns:p14="http://schemas.microsoft.com/office/powerpoint/2010/main" val="3072784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7C3B-E4D5-4CA2-89C3-16A836AFF1D4}"/>
              </a:ext>
            </a:extLst>
          </p:cNvPr>
          <p:cNvSpPr>
            <a:spLocks noGrp="1"/>
          </p:cNvSpPr>
          <p:nvPr>
            <p:ph type="title"/>
          </p:nvPr>
        </p:nvSpPr>
        <p:spPr>
          <a:xfrm>
            <a:off x="838200" y="79899"/>
            <a:ext cx="10515600" cy="1325563"/>
          </a:xfrm>
        </p:spPr>
        <p:txBody>
          <a:bodyPr/>
          <a:lstStyle/>
          <a:p>
            <a:r>
              <a:rPr lang="en-GB" dirty="0"/>
              <a:t>Good news</a:t>
            </a:r>
          </a:p>
        </p:txBody>
      </p:sp>
      <p:sp>
        <p:nvSpPr>
          <p:cNvPr id="3" name="Content Placeholder 2">
            <a:extLst>
              <a:ext uri="{FF2B5EF4-FFF2-40B4-BE49-F238E27FC236}">
                <a16:creationId xmlns:a16="http://schemas.microsoft.com/office/drawing/2014/main" id="{6C8774EE-BEA9-4C47-9E10-5C5B69E36EA6}"/>
              </a:ext>
            </a:extLst>
          </p:cNvPr>
          <p:cNvSpPr>
            <a:spLocks noGrp="1"/>
          </p:cNvSpPr>
          <p:nvPr>
            <p:ph idx="1"/>
          </p:nvPr>
        </p:nvSpPr>
        <p:spPr>
          <a:xfrm>
            <a:off x="838200" y="1573750"/>
            <a:ext cx="10515600" cy="4919125"/>
          </a:xfrm>
        </p:spPr>
        <p:txBody>
          <a:bodyPr>
            <a:normAutofit fontScale="85000" lnSpcReduction="20000"/>
          </a:bodyPr>
          <a:lstStyle/>
          <a:p>
            <a:pPr>
              <a:lnSpc>
                <a:spcPct val="110000"/>
              </a:lnSpc>
              <a:spcBef>
                <a:spcPts val="0"/>
              </a:spcBef>
              <a:spcAft>
                <a:spcPts val="1200"/>
              </a:spcAft>
            </a:pPr>
            <a:r>
              <a:rPr lang="en-GB" b="1" dirty="0"/>
              <a:t>Up to £4M from NERC for EISCAT_3D science over 4 years</a:t>
            </a:r>
          </a:p>
          <a:p>
            <a:pPr>
              <a:lnSpc>
                <a:spcPct val="110000"/>
              </a:lnSpc>
              <a:spcBef>
                <a:spcPts val="0"/>
              </a:spcBef>
              <a:spcAft>
                <a:spcPts val="1200"/>
              </a:spcAft>
            </a:pPr>
            <a:r>
              <a:rPr lang="en-GB" dirty="0"/>
              <a:t>Part of £15M investment since EISCAT transferred to NERC in 2010</a:t>
            </a:r>
          </a:p>
          <a:p>
            <a:pPr lvl="1">
              <a:lnSpc>
                <a:spcPct val="110000"/>
              </a:lnSpc>
              <a:spcBef>
                <a:spcPts val="0"/>
              </a:spcBef>
              <a:spcAft>
                <a:spcPts val="1200"/>
              </a:spcAft>
            </a:pPr>
            <a:r>
              <a:rPr lang="en-GB" dirty="0"/>
              <a:t>~£4M providing and supporting ~1600 hours of UK experiments </a:t>
            </a:r>
          </a:p>
          <a:p>
            <a:pPr lvl="1">
              <a:lnSpc>
                <a:spcPct val="110000"/>
              </a:lnSpc>
              <a:spcBef>
                <a:spcPts val="0"/>
              </a:spcBef>
              <a:spcAft>
                <a:spcPts val="1200"/>
              </a:spcAft>
            </a:pPr>
            <a:r>
              <a:rPr lang="en-GB" dirty="0"/>
              <a:t>£6.2M capital in EISCAT_3D</a:t>
            </a:r>
          </a:p>
          <a:p>
            <a:pPr>
              <a:lnSpc>
                <a:spcPct val="110000"/>
              </a:lnSpc>
              <a:spcBef>
                <a:spcPts val="0"/>
              </a:spcBef>
              <a:spcAft>
                <a:spcPts val="1200"/>
              </a:spcAft>
            </a:pPr>
            <a:r>
              <a:rPr lang="en-GB" dirty="0"/>
              <a:t>£60M EISCAT_3D – world’s most capable radar for upper atmosphere and space weather research</a:t>
            </a:r>
          </a:p>
          <a:p>
            <a:pPr>
              <a:lnSpc>
                <a:spcPct val="110000"/>
              </a:lnSpc>
              <a:spcBef>
                <a:spcPts val="0"/>
              </a:spcBef>
              <a:spcAft>
                <a:spcPts val="1200"/>
              </a:spcAft>
            </a:pPr>
            <a:r>
              <a:rPr lang="en-GB" dirty="0"/>
              <a:t>first-ever 3D views of small-scale ionosphere over northern Europe</a:t>
            </a:r>
          </a:p>
          <a:p>
            <a:pPr lvl="1">
              <a:lnSpc>
                <a:spcPct val="110000"/>
              </a:lnSpc>
              <a:spcBef>
                <a:spcPts val="0"/>
              </a:spcBef>
              <a:spcAft>
                <a:spcPts val="1200"/>
              </a:spcAft>
            </a:pPr>
            <a:r>
              <a:rPr lang="en-GB" dirty="0"/>
              <a:t>unprecedented detail</a:t>
            </a:r>
          </a:p>
          <a:p>
            <a:pPr lvl="1">
              <a:lnSpc>
                <a:spcPct val="110000"/>
              </a:lnSpc>
              <a:spcBef>
                <a:spcPts val="0"/>
              </a:spcBef>
              <a:spcAft>
                <a:spcPts val="1200"/>
              </a:spcAft>
            </a:pPr>
            <a:r>
              <a:rPr lang="en-GB" dirty="0"/>
              <a:t>ten times the resolution of the existing EISCAT systems</a:t>
            </a:r>
          </a:p>
          <a:p>
            <a:pPr>
              <a:lnSpc>
                <a:spcPct val="110000"/>
              </a:lnSpc>
              <a:spcBef>
                <a:spcPts val="0"/>
              </a:spcBef>
              <a:spcAft>
                <a:spcPts val="1200"/>
              </a:spcAft>
            </a:pPr>
            <a:r>
              <a:rPr lang="en-GB" dirty="0"/>
              <a:t>Begins operations in 2022. </a:t>
            </a:r>
          </a:p>
          <a:p>
            <a:pPr>
              <a:lnSpc>
                <a:spcPct val="110000"/>
              </a:lnSpc>
              <a:spcBef>
                <a:spcPts val="0"/>
              </a:spcBef>
              <a:spcAft>
                <a:spcPts val="1200"/>
              </a:spcAft>
            </a:pPr>
            <a:r>
              <a:rPr lang="en-GB" b="1" dirty="0"/>
              <a:t>We must make the most of it!</a:t>
            </a:r>
          </a:p>
        </p:txBody>
      </p:sp>
    </p:spTree>
    <p:extLst>
      <p:ext uri="{BB962C8B-B14F-4D97-AF65-F5344CB8AC3E}">
        <p14:creationId xmlns:p14="http://schemas.microsoft.com/office/powerpoint/2010/main" val="153928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101ED-7C22-4D43-AF1B-0B9A89283FC9}"/>
              </a:ext>
            </a:extLst>
          </p:cNvPr>
          <p:cNvSpPr>
            <a:spLocks noGrp="1"/>
          </p:cNvSpPr>
          <p:nvPr>
            <p:ph type="title"/>
          </p:nvPr>
        </p:nvSpPr>
        <p:spPr/>
        <p:txBody>
          <a:bodyPr/>
          <a:lstStyle/>
          <a:p>
            <a:r>
              <a:rPr lang="en-GB" dirty="0"/>
              <a:t>UKRI-NERC 2020 Highlight Topics</a:t>
            </a:r>
          </a:p>
        </p:txBody>
      </p:sp>
      <p:sp>
        <p:nvSpPr>
          <p:cNvPr id="3" name="Content Placeholder 2">
            <a:extLst>
              <a:ext uri="{FF2B5EF4-FFF2-40B4-BE49-F238E27FC236}">
                <a16:creationId xmlns:a16="http://schemas.microsoft.com/office/drawing/2014/main" id="{1A6F5874-C175-428D-A5E6-8F521B66DC9C}"/>
              </a:ext>
            </a:extLst>
          </p:cNvPr>
          <p:cNvSpPr>
            <a:spLocks noGrp="1"/>
          </p:cNvSpPr>
          <p:nvPr>
            <p:ph idx="1"/>
          </p:nvPr>
        </p:nvSpPr>
        <p:spPr/>
        <p:txBody>
          <a:bodyPr>
            <a:normAutofit/>
          </a:bodyPr>
          <a:lstStyle/>
          <a:p>
            <a:pPr>
              <a:lnSpc>
                <a:spcPct val="120000"/>
              </a:lnSpc>
              <a:spcBef>
                <a:spcPts val="0"/>
              </a:spcBef>
              <a:spcAft>
                <a:spcPts val="1200"/>
              </a:spcAft>
            </a:pPr>
            <a:r>
              <a:rPr lang="en-GB" sz="2400" dirty="0"/>
              <a:t>Six highlight topics, equal priority, up to 4 years duration</a:t>
            </a:r>
            <a:endParaRPr lang="en-GB" sz="2000" dirty="0"/>
          </a:p>
          <a:p>
            <a:pPr lvl="1">
              <a:lnSpc>
                <a:spcPct val="120000"/>
              </a:lnSpc>
              <a:spcBef>
                <a:spcPts val="0"/>
              </a:spcBef>
              <a:spcAft>
                <a:spcPts val="1200"/>
              </a:spcAft>
            </a:pPr>
            <a:r>
              <a:rPr lang="en-GB" sz="2000" b="1" dirty="0"/>
              <a:t>A. Ionosphere at multiple scales: Scientific exploitation of the new EISCAT_3D radar.</a:t>
            </a:r>
          </a:p>
          <a:p>
            <a:pPr lvl="1">
              <a:lnSpc>
                <a:spcPct val="120000"/>
              </a:lnSpc>
              <a:spcBef>
                <a:spcPts val="0"/>
              </a:spcBef>
              <a:spcAft>
                <a:spcPts val="1200"/>
              </a:spcAft>
            </a:pPr>
            <a:r>
              <a:rPr lang="en-GB" sz="2000" dirty="0"/>
              <a:t>B. Using system-wide approaches to understand and use environmental barriers to restrict or manage the spread of current and future zoonotic pathogens.</a:t>
            </a:r>
          </a:p>
          <a:p>
            <a:pPr lvl="1">
              <a:lnSpc>
                <a:spcPct val="120000"/>
              </a:lnSpc>
              <a:spcBef>
                <a:spcPts val="0"/>
              </a:spcBef>
              <a:spcAft>
                <a:spcPts val="1200"/>
              </a:spcAft>
            </a:pPr>
            <a:r>
              <a:rPr lang="en-GB" sz="2000" dirty="0"/>
              <a:t>C. Creating resilient, productive and healthy urban environments through a novel understanding of ecosystem processes.</a:t>
            </a:r>
          </a:p>
          <a:p>
            <a:pPr lvl="1">
              <a:lnSpc>
                <a:spcPct val="120000"/>
              </a:lnSpc>
              <a:spcBef>
                <a:spcPts val="0"/>
              </a:spcBef>
              <a:spcAft>
                <a:spcPts val="1200"/>
              </a:spcAft>
            </a:pPr>
            <a:r>
              <a:rPr lang="en-GB" sz="2000" dirty="0"/>
              <a:t>D. Drivers and climate implications of recent rapid loss of Antarctic sea ice.</a:t>
            </a:r>
          </a:p>
          <a:p>
            <a:pPr lvl="1">
              <a:lnSpc>
                <a:spcPct val="120000"/>
              </a:lnSpc>
              <a:spcBef>
                <a:spcPts val="0"/>
              </a:spcBef>
              <a:spcAft>
                <a:spcPts val="1200"/>
              </a:spcAft>
            </a:pPr>
            <a:r>
              <a:rPr lang="en-GB" sz="2000" dirty="0"/>
              <a:t>E. Urban climate feedbacks between street, neighbourhood, and city scale processes.</a:t>
            </a:r>
          </a:p>
          <a:p>
            <a:pPr lvl="1">
              <a:lnSpc>
                <a:spcPct val="120000"/>
              </a:lnSpc>
              <a:spcBef>
                <a:spcPts val="0"/>
              </a:spcBef>
              <a:spcAft>
                <a:spcPts val="1200"/>
              </a:spcAft>
            </a:pPr>
            <a:r>
              <a:rPr lang="en-GB" sz="2000" dirty="0"/>
              <a:t>F. Understanding the environmental basis for prevention of zoonotic pathogen emergence.</a:t>
            </a:r>
          </a:p>
        </p:txBody>
      </p:sp>
    </p:spTree>
    <p:extLst>
      <p:ext uri="{BB962C8B-B14F-4D97-AF65-F5344CB8AC3E}">
        <p14:creationId xmlns:p14="http://schemas.microsoft.com/office/powerpoint/2010/main" val="126846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3D22-75EC-4D54-AD00-277636F0D464}"/>
              </a:ext>
            </a:extLst>
          </p:cNvPr>
          <p:cNvSpPr>
            <a:spLocks noGrp="1"/>
          </p:cNvSpPr>
          <p:nvPr>
            <p:ph type="title"/>
          </p:nvPr>
        </p:nvSpPr>
        <p:spPr/>
        <p:txBody>
          <a:bodyPr/>
          <a:lstStyle/>
          <a:p>
            <a:r>
              <a:rPr lang="en-GB" dirty="0"/>
              <a:t>The Pot</a:t>
            </a:r>
          </a:p>
        </p:txBody>
      </p:sp>
      <p:sp>
        <p:nvSpPr>
          <p:cNvPr id="3" name="Content Placeholder 2">
            <a:extLst>
              <a:ext uri="{FF2B5EF4-FFF2-40B4-BE49-F238E27FC236}">
                <a16:creationId xmlns:a16="http://schemas.microsoft.com/office/drawing/2014/main" id="{1B900660-C38C-4055-8BBC-74122F90AC92}"/>
              </a:ext>
            </a:extLst>
          </p:cNvPr>
          <p:cNvSpPr>
            <a:spLocks noGrp="1"/>
          </p:cNvSpPr>
          <p:nvPr>
            <p:ph idx="1"/>
          </p:nvPr>
        </p:nvSpPr>
        <p:spPr>
          <a:xfrm>
            <a:off x="838200" y="1825625"/>
            <a:ext cx="10515600" cy="4667250"/>
          </a:xfrm>
        </p:spPr>
        <p:txBody>
          <a:bodyPr>
            <a:normAutofit fontScale="85000" lnSpcReduction="10000"/>
          </a:bodyPr>
          <a:lstStyle/>
          <a:p>
            <a:pPr>
              <a:lnSpc>
                <a:spcPct val="110000"/>
              </a:lnSpc>
              <a:spcBef>
                <a:spcPts val="0"/>
              </a:spcBef>
              <a:spcAft>
                <a:spcPts val="1200"/>
              </a:spcAft>
            </a:pPr>
            <a:r>
              <a:rPr lang="en-GB" sz="2400" dirty="0"/>
              <a:t>Total fund = £16M</a:t>
            </a:r>
          </a:p>
          <a:p>
            <a:pPr>
              <a:lnSpc>
                <a:spcPct val="110000"/>
              </a:lnSpc>
              <a:spcBef>
                <a:spcPts val="0"/>
              </a:spcBef>
              <a:spcAft>
                <a:spcPts val="1200"/>
              </a:spcAft>
            </a:pPr>
            <a:r>
              <a:rPr lang="en-GB" sz="2400" dirty="0"/>
              <a:t>Six highlight topics, equal priority, up to 4 years duration</a:t>
            </a:r>
          </a:p>
          <a:p>
            <a:pPr lvl="1">
              <a:lnSpc>
                <a:spcPct val="110000"/>
              </a:lnSpc>
              <a:spcBef>
                <a:spcPts val="0"/>
              </a:spcBef>
              <a:spcAft>
                <a:spcPts val="1200"/>
              </a:spcAft>
            </a:pPr>
            <a:r>
              <a:rPr lang="en-GB" sz="2000" b="1" dirty="0"/>
              <a:t>Topic A: </a:t>
            </a:r>
            <a:r>
              <a:rPr lang="en-GB" sz="2000" b="1" i="1" dirty="0"/>
              <a:t>up to</a:t>
            </a:r>
            <a:r>
              <a:rPr lang="en-GB" sz="2000" b="1" dirty="0"/>
              <a:t> two projects, each up to £2 million (at 80% FEC)</a:t>
            </a:r>
          </a:p>
          <a:p>
            <a:pPr lvl="1">
              <a:lnSpc>
                <a:spcPct val="110000"/>
              </a:lnSpc>
              <a:spcBef>
                <a:spcPts val="0"/>
              </a:spcBef>
              <a:spcAft>
                <a:spcPts val="1200"/>
              </a:spcAft>
            </a:pPr>
            <a:r>
              <a:rPr lang="en-GB" sz="2000" dirty="0"/>
              <a:t>Topic B: </a:t>
            </a:r>
            <a:r>
              <a:rPr lang="en-GB" sz="2000" i="1" dirty="0"/>
              <a:t>up to </a:t>
            </a:r>
            <a:r>
              <a:rPr lang="en-GB" sz="2000" dirty="0"/>
              <a:t>two projects, each up to £2 million</a:t>
            </a:r>
          </a:p>
          <a:p>
            <a:pPr lvl="1">
              <a:lnSpc>
                <a:spcPct val="110000"/>
              </a:lnSpc>
              <a:spcBef>
                <a:spcPts val="0"/>
              </a:spcBef>
              <a:spcAft>
                <a:spcPts val="1200"/>
              </a:spcAft>
            </a:pPr>
            <a:r>
              <a:rPr lang="en-GB" sz="2000" dirty="0"/>
              <a:t>Topic C: </a:t>
            </a:r>
            <a:r>
              <a:rPr lang="en-GB" sz="2000" i="1" dirty="0"/>
              <a:t>up to </a:t>
            </a:r>
            <a:r>
              <a:rPr lang="en-GB" sz="2000" dirty="0"/>
              <a:t>two projects, each up to £2 million</a:t>
            </a:r>
          </a:p>
          <a:p>
            <a:pPr lvl="1">
              <a:lnSpc>
                <a:spcPct val="110000"/>
              </a:lnSpc>
              <a:spcBef>
                <a:spcPts val="0"/>
              </a:spcBef>
              <a:spcAft>
                <a:spcPts val="1200"/>
              </a:spcAft>
            </a:pPr>
            <a:r>
              <a:rPr lang="en-GB" sz="2000" dirty="0"/>
              <a:t>Topic D: one project up to £4 million</a:t>
            </a:r>
          </a:p>
          <a:p>
            <a:pPr lvl="1">
              <a:lnSpc>
                <a:spcPct val="110000"/>
              </a:lnSpc>
              <a:spcBef>
                <a:spcPts val="0"/>
              </a:spcBef>
              <a:spcAft>
                <a:spcPts val="1200"/>
              </a:spcAft>
            </a:pPr>
            <a:r>
              <a:rPr lang="en-GB" sz="2000" dirty="0"/>
              <a:t>Topic E: </a:t>
            </a:r>
            <a:r>
              <a:rPr lang="en-GB" sz="2000" i="1" dirty="0"/>
              <a:t>up to </a:t>
            </a:r>
            <a:r>
              <a:rPr lang="en-GB" sz="2000" dirty="0"/>
              <a:t>two projects, each up to £2 million</a:t>
            </a:r>
          </a:p>
          <a:p>
            <a:pPr lvl="1">
              <a:lnSpc>
                <a:spcPct val="110000"/>
              </a:lnSpc>
              <a:spcBef>
                <a:spcPts val="0"/>
              </a:spcBef>
              <a:spcAft>
                <a:spcPts val="1200"/>
              </a:spcAft>
            </a:pPr>
            <a:r>
              <a:rPr lang="en-GB" sz="2000" dirty="0"/>
              <a:t>Topic F: </a:t>
            </a:r>
            <a:r>
              <a:rPr lang="en-GB" sz="2000" i="1" dirty="0"/>
              <a:t>up to </a:t>
            </a:r>
            <a:r>
              <a:rPr lang="en-GB" sz="2000" dirty="0"/>
              <a:t>two projects, each up to £2 million</a:t>
            </a:r>
          </a:p>
          <a:p>
            <a:pPr>
              <a:lnSpc>
                <a:spcPct val="110000"/>
              </a:lnSpc>
              <a:spcBef>
                <a:spcPts val="0"/>
              </a:spcBef>
              <a:spcAft>
                <a:spcPts val="1200"/>
              </a:spcAft>
            </a:pPr>
            <a:r>
              <a:rPr lang="en-GB" sz="2400" dirty="0"/>
              <a:t>Total = £16M may suggest </a:t>
            </a:r>
            <a:r>
              <a:rPr lang="en-GB" sz="2400" b="1" dirty="0"/>
              <a:t>one project in each topic plus one other</a:t>
            </a:r>
            <a:r>
              <a:rPr lang="en-GB" sz="2400" dirty="0"/>
              <a:t>.</a:t>
            </a:r>
          </a:p>
          <a:p>
            <a:pPr>
              <a:lnSpc>
                <a:spcPct val="110000"/>
              </a:lnSpc>
              <a:spcBef>
                <a:spcPts val="0"/>
              </a:spcBef>
              <a:spcAft>
                <a:spcPts val="1200"/>
              </a:spcAft>
            </a:pPr>
            <a:r>
              <a:rPr lang="en-GB" sz="2400" dirty="0"/>
              <a:t>NERC says </a:t>
            </a:r>
            <a:r>
              <a:rPr lang="en-GB" sz="2400" i="1" dirty="0"/>
              <a:t>“</a:t>
            </a:r>
            <a:r>
              <a:rPr lang="en-GB" sz="2400" b="1" i="1" dirty="0"/>
              <a:t>more highlight topics than funding </a:t>
            </a:r>
            <a:r>
              <a:rPr lang="en-GB" sz="2400" i="1" dirty="0"/>
              <a:t>is available for, so </a:t>
            </a:r>
            <a:r>
              <a:rPr lang="en-GB" sz="2400" b="1" i="1" dirty="0"/>
              <a:t>all highlight topics will not, necessarily result in funded grants</a:t>
            </a:r>
            <a:r>
              <a:rPr lang="en-GB" sz="2400" i="1" dirty="0"/>
              <a:t>, so as to ensure that </a:t>
            </a:r>
            <a:r>
              <a:rPr lang="en-GB" sz="2400" b="1" i="1" dirty="0"/>
              <a:t>only the very best research is funded</a:t>
            </a:r>
            <a:r>
              <a:rPr lang="en-GB" sz="2400" i="1" dirty="0"/>
              <a:t>.”</a:t>
            </a:r>
          </a:p>
        </p:txBody>
      </p:sp>
    </p:spTree>
    <p:extLst>
      <p:ext uri="{BB962C8B-B14F-4D97-AF65-F5344CB8AC3E}">
        <p14:creationId xmlns:p14="http://schemas.microsoft.com/office/powerpoint/2010/main" val="176529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20C11-D2CE-4CF7-BA8F-02670E00B37C}"/>
              </a:ext>
            </a:extLst>
          </p:cNvPr>
          <p:cNvSpPr>
            <a:spLocks noGrp="1"/>
          </p:cNvSpPr>
          <p:nvPr>
            <p:ph type="title"/>
          </p:nvPr>
        </p:nvSpPr>
        <p:spPr/>
        <p:txBody>
          <a:bodyPr/>
          <a:lstStyle/>
          <a:p>
            <a:r>
              <a:rPr lang="en-GB" dirty="0"/>
              <a:t>“Up to two project” challenge</a:t>
            </a:r>
          </a:p>
        </p:txBody>
      </p:sp>
      <p:sp>
        <p:nvSpPr>
          <p:cNvPr id="3" name="Content Placeholder 2">
            <a:extLst>
              <a:ext uri="{FF2B5EF4-FFF2-40B4-BE49-F238E27FC236}">
                <a16:creationId xmlns:a16="http://schemas.microsoft.com/office/drawing/2014/main" id="{2B570989-50C3-464E-8194-95C089A55E40}"/>
              </a:ext>
            </a:extLst>
          </p:cNvPr>
          <p:cNvSpPr>
            <a:spLocks noGrp="1"/>
          </p:cNvSpPr>
          <p:nvPr>
            <p:ph idx="1"/>
          </p:nvPr>
        </p:nvSpPr>
        <p:spPr>
          <a:xfrm>
            <a:off x="743474" y="1808847"/>
            <a:ext cx="10705051" cy="4351338"/>
          </a:xfrm>
        </p:spPr>
        <p:txBody>
          <a:bodyPr>
            <a:normAutofit fontScale="85000" lnSpcReduction="10000"/>
          </a:bodyPr>
          <a:lstStyle/>
          <a:p>
            <a:pPr>
              <a:lnSpc>
                <a:spcPct val="120000"/>
              </a:lnSpc>
            </a:pPr>
            <a:r>
              <a:rPr lang="en-GB" dirty="0"/>
              <a:t>1 project limits community involvement and gives up possible second £2M project</a:t>
            </a:r>
          </a:p>
          <a:p>
            <a:pPr>
              <a:lnSpc>
                <a:spcPct val="120000"/>
              </a:lnSpc>
            </a:pPr>
            <a:r>
              <a:rPr lang="en-GB" dirty="0"/>
              <a:t>2 overlapping projects will end up as just one being selected</a:t>
            </a:r>
          </a:p>
          <a:p>
            <a:pPr>
              <a:lnSpc>
                <a:spcPct val="120000"/>
              </a:lnSpc>
            </a:pPr>
            <a:r>
              <a:rPr lang="en-GB" dirty="0"/>
              <a:t>&gt;2 projects runs similar risk and/or each may be too niche (e.g., only 1 question)</a:t>
            </a:r>
          </a:p>
          <a:p>
            <a:pPr marL="0" indent="0">
              <a:lnSpc>
                <a:spcPct val="120000"/>
              </a:lnSpc>
              <a:buNone/>
            </a:pPr>
            <a:endParaRPr lang="en-GB" dirty="0"/>
          </a:p>
          <a:p>
            <a:pPr>
              <a:lnSpc>
                <a:spcPct val="120000"/>
              </a:lnSpc>
            </a:pPr>
            <a:r>
              <a:rPr lang="en-GB" dirty="0"/>
              <a:t>To get two Topic A projects requires:</a:t>
            </a:r>
          </a:p>
          <a:p>
            <a:pPr lvl="1">
              <a:lnSpc>
                <a:spcPct val="120000"/>
              </a:lnSpc>
            </a:pPr>
            <a:r>
              <a:rPr lang="en-GB" dirty="0"/>
              <a:t>highest quality, compared with other topic proposals</a:t>
            </a:r>
          </a:p>
          <a:p>
            <a:pPr lvl="1">
              <a:lnSpc>
                <a:spcPct val="120000"/>
              </a:lnSpc>
            </a:pPr>
            <a:r>
              <a:rPr lang="en-GB" dirty="0"/>
              <a:t>no overlap but ideally synergy</a:t>
            </a:r>
          </a:p>
          <a:p>
            <a:pPr lvl="1">
              <a:lnSpc>
                <a:spcPct val="120000"/>
              </a:lnSpc>
            </a:pPr>
            <a:r>
              <a:rPr lang="en-GB" dirty="0"/>
              <a:t>obvious why two can’t be one</a:t>
            </a:r>
          </a:p>
          <a:p>
            <a:pPr lvl="1">
              <a:lnSpc>
                <a:spcPct val="120000"/>
              </a:lnSpc>
            </a:pPr>
            <a:r>
              <a:rPr lang="en-GB" dirty="0"/>
              <a:t>only two Topic A proposals</a:t>
            </a:r>
          </a:p>
          <a:p>
            <a:pPr lvl="1"/>
            <a:endParaRPr lang="en-GB" dirty="0"/>
          </a:p>
        </p:txBody>
      </p:sp>
    </p:spTree>
    <p:extLst>
      <p:ext uri="{BB962C8B-B14F-4D97-AF65-F5344CB8AC3E}">
        <p14:creationId xmlns:p14="http://schemas.microsoft.com/office/powerpoint/2010/main" val="414816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FD387-53D2-495D-A1E2-BF04FFE23F83}"/>
              </a:ext>
            </a:extLst>
          </p:cNvPr>
          <p:cNvSpPr>
            <a:spLocks noGrp="1"/>
          </p:cNvSpPr>
          <p:nvPr>
            <p:ph type="title"/>
          </p:nvPr>
        </p:nvSpPr>
        <p:spPr/>
        <p:txBody>
          <a:bodyPr/>
          <a:lstStyle/>
          <a:p>
            <a:r>
              <a:rPr lang="en-GB" dirty="0"/>
              <a:t>Scope</a:t>
            </a:r>
          </a:p>
        </p:txBody>
      </p:sp>
      <p:sp>
        <p:nvSpPr>
          <p:cNvPr id="3" name="Content Placeholder 2">
            <a:extLst>
              <a:ext uri="{FF2B5EF4-FFF2-40B4-BE49-F238E27FC236}">
                <a16:creationId xmlns:a16="http://schemas.microsoft.com/office/drawing/2014/main" id="{6367ABC8-4AC1-4D04-AA07-C3E70046F660}"/>
              </a:ext>
            </a:extLst>
          </p:cNvPr>
          <p:cNvSpPr>
            <a:spLocks noGrp="1"/>
          </p:cNvSpPr>
          <p:nvPr>
            <p:ph idx="1"/>
          </p:nvPr>
        </p:nvSpPr>
        <p:spPr>
          <a:xfrm>
            <a:off x="360727" y="1493240"/>
            <a:ext cx="11467750" cy="4999635"/>
          </a:xfrm>
        </p:spPr>
        <p:txBody>
          <a:bodyPr>
            <a:normAutofit/>
          </a:bodyPr>
          <a:lstStyle/>
          <a:p>
            <a:r>
              <a:rPr lang="en-GB" sz="2000" i="1" dirty="0"/>
              <a:t>Four UK priority research areas for EISCAT_3D have been identified on multi-scale ionospheric coupling:</a:t>
            </a:r>
          </a:p>
          <a:p>
            <a:r>
              <a:rPr lang="en-GB" sz="2000" dirty="0"/>
              <a:t>Q1: How to estimate small-scale Joule heating from large-scale measurements and represent this in space weather GCMs? </a:t>
            </a:r>
            <a:br>
              <a:rPr lang="en-GB" sz="2000" dirty="0"/>
            </a:br>
            <a:r>
              <a:rPr lang="en-GB" sz="2000" dirty="0"/>
              <a:t>How important is small scale heating to uncertainties in </a:t>
            </a:r>
            <a:r>
              <a:rPr lang="en-GB" sz="2000" dirty="0" err="1"/>
              <a:t>thermospheric</a:t>
            </a:r>
            <a:r>
              <a:rPr lang="en-GB" sz="2000" dirty="0"/>
              <a:t> drag on satellites and space debris? </a:t>
            </a:r>
          </a:p>
          <a:p>
            <a:pPr lvl="1"/>
            <a:r>
              <a:rPr lang="en-GB" sz="1600" dirty="0"/>
              <a:t>EISCAT_3D will measure both ionospheric heating and track satellites/debris with high precision.</a:t>
            </a:r>
          </a:p>
          <a:p>
            <a:r>
              <a:rPr lang="en-GB" sz="2000" dirty="0"/>
              <a:t>Q2: How are small-scale electron density irregularities related to larger-scale ionospheric conditions and structures, such as polar patches? </a:t>
            </a:r>
          </a:p>
          <a:p>
            <a:pPr lvl="1"/>
            <a:r>
              <a:rPr lang="en-GB" sz="1600" dirty="0"/>
              <a:t>EISCAT_3D will measure electron density irregularities down to 100m, and ~100km conditions under which they occur.</a:t>
            </a:r>
          </a:p>
          <a:p>
            <a:r>
              <a:rPr lang="en-GB" sz="2000" dirty="0"/>
              <a:t>Q3: What is the small-scale electrodynamic structure of individual auroral arcs? What small-scale processes are important to auroral arc evolution? </a:t>
            </a:r>
          </a:p>
          <a:p>
            <a:pPr lvl="1"/>
            <a:r>
              <a:rPr lang="en-GB" sz="1600" dirty="0"/>
              <a:t>EISCAT_3D will measure electron density, electron and ion temperatures and electric fields on inner (100m) and outer (km) scales of an arc.</a:t>
            </a:r>
          </a:p>
          <a:p>
            <a:r>
              <a:rPr lang="en-GB" sz="2000" dirty="0"/>
              <a:t>Q4: What is the long-term variability of the lower ionosphere and how this reflects the balance between forcing from space weather above and climate below? </a:t>
            </a:r>
          </a:p>
          <a:p>
            <a:pPr lvl="1"/>
            <a:r>
              <a:rPr lang="en-GB" sz="1600" dirty="0"/>
              <a:t>EISCAT_3D will measure plasma parameters at high resolution at critical altitudes where upward waves from the troposphere break to modify structure and circulation.</a:t>
            </a:r>
          </a:p>
        </p:txBody>
      </p:sp>
    </p:spTree>
    <p:extLst>
      <p:ext uri="{BB962C8B-B14F-4D97-AF65-F5344CB8AC3E}">
        <p14:creationId xmlns:p14="http://schemas.microsoft.com/office/powerpoint/2010/main" val="29662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20C11-D2CE-4CF7-BA8F-02670E00B37C}"/>
              </a:ext>
            </a:extLst>
          </p:cNvPr>
          <p:cNvSpPr>
            <a:spLocks noGrp="1"/>
          </p:cNvSpPr>
          <p:nvPr>
            <p:ph type="title"/>
          </p:nvPr>
        </p:nvSpPr>
        <p:spPr/>
        <p:txBody>
          <a:bodyPr/>
          <a:lstStyle/>
          <a:p>
            <a:r>
              <a:rPr lang="en-GB" dirty="0"/>
              <a:t>“Up to two project” challenge - </a:t>
            </a:r>
            <a:r>
              <a:rPr lang="en-GB" u="sng" dirty="0"/>
              <a:t>example</a:t>
            </a:r>
          </a:p>
        </p:txBody>
      </p:sp>
      <p:sp>
        <p:nvSpPr>
          <p:cNvPr id="3" name="Content Placeholder 2">
            <a:extLst>
              <a:ext uri="{FF2B5EF4-FFF2-40B4-BE49-F238E27FC236}">
                <a16:creationId xmlns:a16="http://schemas.microsoft.com/office/drawing/2014/main" id="{2B570989-50C3-464E-8194-95C089A55E40}"/>
              </a:ext>
            </a:extLst>
          </p:cNvPr>
          <p:cNvSpPr>
            <a:spLocks noGrp="1"/>
          </p:cNvSpPr>
          <p:nvPr>
            <p:ph idx="1"/>
          </p:nvPr>
        </p:nvSpPr>
        <p:spPr/>
        <p:txBody>
          <a:bodyPr>
            <a:normAutofit fontScale="92500"/>
          </a:bodyPr>
          <a:lstStyle/>
          <a:p>
            <a:r>
              <a:rPr lang="en-GB" dirty="0"/>
              <a:t>Multi-scale ionospheric structure and dynamics</a:t>
            </a:r>
          </a:p>
          <a:p>
            <a:pPr lvl="1"/>
            <a:r>
              <a:rPr lang="en-GB" dirty="0"/>
              <a:t>Q1: How to estimate small-scale Joule heating from large-scale measurements and represent this in space weather GCMs?</a:t>
            </a:r>
          </a:p>
          <a:p>
            <a:pPr lvl="1"/>
            <a:r>
              <a:rPr lang="en-GB" sz="2400" dirty="0"/>
              <a:t>Q2: How are small-scale electron density irregularities related to larger-scale ionospheric conditions and structures, such as polar patches?</a:t>
            </a:r>
          </a:p>
          <a:p>
            <a:pPr lvl="1"/>
            <a:r>
              <a:rPr lang="en-GB" sz="2400" dirty="0"/>
              <a:t>Q3: What is the small-scale electrodynamic structure of individual auroral arcs? </a:t>
            </a:r>
            <a:endParaRPr lang="en-GB" dirty="0"/>
          </a:p>
          <a:p>
            <a:r>
              <a:rPr lang="en-GB" dirty="0"/>
              <a:t>Upper atmosphere influences from above and below</a:t>
            </a:r>
          </a:p>
          <a:p>
            <a:pPr lvl="1"/>
            <a:r>
              <a:rPr lang="en-GB" sz="2400" dirty="0"/>
              <a:t>Q4: What is the long-term variability of the lower ionosphere and how this reflects the balance between forcing from space weather above and climate below?</a:t>
            </a:r>
          </a:p>
          <a:p>
            <a:pPr lvl="1"/>
            <a:r>
              <a:rPr lang="en-GB" sz="2400" dirty="0"/>
              <a:t>Q3: What small-scale processes are important to auroral arc evolution?</a:t>
            </a:r>
          </a:p>
          <a:p>
            <a:pPr lvl="1"/>
            <a:r>
              <a:rPr lang="en-GB" sz="2400" dirty="0"/>
              <a:t>Q1: How important is small scale heating to uncertainties in </a:t>
            </a:r>
            <a:r>
              <a:rPr lang="en-GB" sz="2400" dirty="0" err="1"/>
              <a:t>thermospheric</a:t>
            </a:r>
            <a:r>
              <a:rPr lang="en-GB" sz="2400" dirty="0"/>
              <a:t> drag on satellites and space debris?</a:t>
            </a:r>
            <a:endParaRPr lang="en-GB" dirty="0"/>
          </a:p>
        </p:txBody>
      </p:sp>
    </p:spTree>
    <p:extLst>
      <p:ext uri="{BB962C8B-B14F-4D97-AF65-F5344CB8AC3E}">
        <p14:creationId xmlns:p14="http://schemas.microsoft.com/office/powerpoint/2010/main" val="3176399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9C4E-9726-4BE9-B82F-6F84480976CE}"/>
              </a:ext>
            </a:extLst>
          </p:cNvPr>
          <p:cNvSpPr>
            <a:spLocks noGrp="1"/>
          </p:cNvSpPr>
          <p:nvPr>
            <p:ph type="title"/>
          </p:nvPr>
        </p:nvSpPr>
        <p:spPr/>
        <p:txBody>
          <a:bodyPr/>
          <a:lstStyle/>
          <a:p>
            <a:r>
              <a:rPr lang="en-GB" dirty="0"/>
              <a:t>Timeline</a:t>
            </a:r>
          </a:p>
        </p:txBody>
      </p:sp>
      <p:sp>
        <p:nvSpPr>
          <p:cNvPr id="3" name="Content Placeholder 2">
            <a:extLst>
              <a:ext uri="{FF2B5EF4-FFF2-40B4-BE49-F238E27FC236}">
                <a16:creationId xmlns:a16="http://schemas.microsoft.com/office/drawing/2014/main" id="{0F61D28D-806D-437C-A1B0-4FC856BC0DC8}"/>
              </a:ext>
            </a:extLst>
          </p:cNvPr>
          <p:cNvSpPr>
            <a:spLocks noGrp="1"/>
          </p:cNvSpPr>
          <p:nvPr>
            <p:ph idx="1"/>
          </p:nvPr>
        </p:nvSpPr>
        <p:spPr>
          <a:xfrm>
            <a:off x="838200" y="1842403"/>
            <a:ext cx="10515600" cy="4351338"/>
          </a:xfrm>
        </p:spPr>
        <p:txBody>
          <a:bodyPr>
            <a:normAutofit/>
          </a:bodyPr>
          <a:lstStyle/>
          <a:p>
            <a:pPr>
              <a:lnSpc>
                <a:spcPct val="100000"/>
              </a:lnSpc>
              <a:spcBef>
                <a:spcPts val="0"/>
              </a:spcBef>
              <a:spcAft>
                <a:spcPts val="1200"/>
              </a:spcAft>
            </a:pPr>
            <a:r>
              <a:rPr lang="en-GB" sz="2400" dirty="0"/>
              <a:t>30 November 2020		Competition opens</a:t>
            </a:r>
          </a:p>
          <a:p>
            <a:pPr>
              <a:lnSpc>
                <a:spcPct val="100000"/>
              </a:lnSpc>
              <a:spcBef>
                <a:spcPts val="0"/>
              </a:spcBef>
              <a:spcAft>
                <a:spcPts val="1200"/>
              </a:spcAft>
            </a:pPr>
            <a:r>
              <a:rPr lang="en-GB" sz="2400" dirty="0"/>
              <a:t>1 February 2021		</a:t>
            </a:r>
            <a:r>
              <a:rPr lang="en-GB" sz="2400" b="1" dirty="0"/>
              <a:t>Facilities forms deadline</a:t>
            </a:r>
          </a:p>
          <a:p>
            <a:pPr>
              <a:lnSpc>
                <a:spcPct val="100000"/>
              </a:lnSpc>
              <a:spcBef>
                <a:spcPts val="0"/>
              </a:spcBef>
              <a:spcAft>
                <a:spcPts val="1200"/>
              </a:spcAft>
            </a:pPr>
            <a:r>
              <a:rPr lang="en-GB" sz="2400" dirty="0"/>
              <a:t>18 February 2021		Notification of intent deadline</a:t>
            </a:r>
          </a:p>
          <a:p>
            <a:pPr>
              <a:lnSpc>
                <a:spcPct val="100000"/>
              </a:lnSpc>
              <a:spcBef>
                <a:spcPts val="0"/>
              </a:spcBef>
              <a:spcAft>
                <a:spcPts val="1200"/>
              </a:spcAft>
            </a:pPr>
            <a:r>
              <a:rPr lang="en-GB" sz="2400" dirty="0"/>
              <a:t>25 March 2021		Competition closes</a:t>
            </a:r>
          </a:p>
          <a:p>
            <a:pPr>
              <a:lnSpc>
                <a:spcPct val="100000"/>
              </a:lnSpc>
              <a:spcBef>
                <a:spcPts val="0"/>
              </a:spcBef>
              <a:spcAft>
                <a:spcPts val="1200"/>
              </a:spcAft>
            </a:pPr>
            <a:r>
              <a:rPr lang="en-GB" sz="2400" dirty="0"/>
              <a:t>September 2021		Panel meeting</a:t>
            </a:r>
          </a:p>
          <a:p>
            <a:pPr>
              <a:lnSpc>
                <a:spcPct val="100000"/>
              </a:lnSpc>
              <a:spcBef>
                <a:spcPts val="0"/>
              </a:spcBef>
              <a:spcAft>
                <a:spcPts val="1200"/>
              </a:spcAft>
            </a:pPr>
            <a:r>
              <a:rPr lang="en-GB" sz="2400" dirty="0"/>
              <a:t>October 2021		Decision date</a:t>
            </a:r>
          </a:p>
          <a:p>
            <a:pPr>
              <a:lnSpc>
                <a:spcPct val="100000"/>
              </a:lnSpc>
              <a:spcBef>
                <a:spcPts val="0"/>
              </a:spcBef>
              <a:spcAft>
                <a:spcPts val="1200"/>
              </a:spcAft>
            </a:pPr>
            <a:r>
              <a:rPr lang="en-GB" sz="2400" dirty="0"/>
              <a:t>1 November 2021		</a:t>
            </a:r>
            <a:r>
              <a:rPr lang="en-GB" sz="2400" b="1" dirty="0"/>
              <a:t>Project start date</a:t>
            </a:r>
            <a:endParaRPr lang="en-GB" b="1" dirty="0"/>
          </a:p>
        </p:txBody>
      </p:sp>
    </p:spTree>
    <p:extLst>
      <p:ext uri="{BB962C8B-B14F-4D97-AF65-F5344CB8AC3E}">
        <p14:creationId xmlns:p14="http://schemas.microsoft.com/office/powerpoint/2010/main" val="2378255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0A889-0028-4D27-8614-9D8CA30C8030}"/>
              </a:ext>
            </a:extLst>
          </p:cNvPr>
          <p:cNvSpPr>
            <a:spLocks noGrp="1"/>
          </p:cNvSpPr>
          <p:nvPr>
            <p:ph type="title"/>
          </p:nvPr>
        </p:nvSpPr>
        <p:spPr/>
        <p:txBody>
          <a:bodyPr/>
          <a:lstStyle/>
          <a:p>
            <a:r>
              <a:rPr lang="en-GB" dirty="0"/>
              <a:t>Facilities forms</a:t>
            </a:r>
          </a:p>
        </p:txBody>
      </p:sp>
      <p:sp>
        <p:nvSpPr>
          <p:cNvPr id="3" name="Content Placeholder 2">
            <a:extLst>
              <a:ext uri="{FF2B5EF4-FFF2-40B4-BE49-F238E27FC236}">
                <a16:creationId xmlns:a16="http://schemas.microsoft.com/office/drawing/2014/main" id="{776803B4-5DC5-46A1-9F0B-EA8E88754922}"/>
              </a:ext>
            </a:extLst>
          </p:cNvPr>
          <p:cNvSpPr>
            <a:spLocks noGrp="1"/>
          </p:cNvSpPr>
          <p:nvPr>
            <p:ph idx="1"/>
          </p:nvPr>
        </p:nvSpPr>
        <p:spPr/>
        <p:txBody>
          <a:bodyPr>
            <a:normAutofit fontScale="92500" lnSpcReduction="10000"/>
          </a:bodyPr>
          <a:lstStyle/>
          <a:p>
            <a:pPr>
              <a:lnSpc>
                <a:spcPct val="100000"/>
              </a:lnSpc>
              <a:spcBef>
                <a:spcPts val="0"/>
              </a:spcBef>
              <a:spcAft>
                <a:spcPts val="1200"/>
              </a:spcAft>
            </a:pPr>
            <a:r>
              <a:rPr lang="en-GB" sz="2400" b="1" dirty="0"/>
              <a:t>Deadline: 1 February 2021</a:t>
            </a:r>
          </a:p>
          <a:p>
            <a:pPr>
              <a:lnSpc>
                <a:spcPct val="100000"/>
              </a:lnSpc>
              <a:spcBef>
                <a:spcPts val="0"/>
              </a:spcBef>
              <a:spcAft>
                <a:spcPts val="1200"/>
              </a:spcAft>
            </a:pPr>
            <a:r>
              <a:rPr lang="en-GB" sz="2400" dirty="0"/>
              <a:t>NERC Grants Handbook – Proposals Requiring Use of NERC Services and Facilities</a:t>
            </a:r>
          </a:p>
          <a:p>
            <a:pPr>
              <a:lnSpc>
                <a:spcPct val="100000"/>
              </a:lnSpc>
              <a:spcBef>
                <a:spcPts val="0"/>
              </a:spcBef>
              <a:spcAft>
                <a:spcPts val="1200"/>
              </a:spcAft>
            </a:pPr>
            <a:r>
              <a:rPr lang="en-GB" sz="2400" dirty="0"/>
              <a:t>Para 236.</a:t>
            </a:r>
            <a:r>
              <a:rPr lang="en-GB" sz="2400" i="1" dirty="0"/>
              <a:t> Applicants must first contact the facility to seek agreement that they could provide the service required and obtain a technical assessment (quote).</a:t>
            </a:r>
          </a:p>
          <a:p>
            <a:pPr>
              <a:lnSpc>
                <a:spcPct val="100000"/>
              </a:lnSpc>
              <a:spcBef>
                <a:spcPts val="0"/>
              </a:spcBef>
              <a:spcAft>
                <a:spcPts val="1200"/>
              </a:spcAft>
            </a:pPr>
            <a:r>
              <a:rPr lang="en-GB" sz="2400" dirty="0"/>
              <a:t>Notional costs of using the facility must be included in proposal but top-sliced and used for running the facility. (N.B. </a:t>
            </a:r>
            <a:r>
              <a:rPr lang="en-GB" sz="2400"/>
              <a:t>common programme data is free)</a:t>
            </a:r>
            <a:endParaRPr lang="en-GB" sz="2400" dirty="0"/>
          </a:p>
          <a:p>
            <a:pPr>
              <a:lnSpc>
                <a:spcPct val="100000"/>
              </a:lnSpc>
              <a:spcBef>
                <a:spcPts val="0"/>
              </a:spcBef>
              <a:spcAft>
                <a:spcPts val="1200"/>
              </a:spcAft>
            </a:pPr>
            <a:r>
              <a:rPr lang="en-GB" sz="2400" dirty="0"/>
              <a:t>Current cost = £1.5k per experiment hour </a:t>
            </a:r>
          </a:p>
          <a:p>
            <a:pPr>
              <a:lnSpc>
                <a:spcPct val="100000"/>
              </a:lnSpc>
              <a:spcBef>
                <a:spcPts val="0"/>
              </a:spcBef>
              <a:spcAft>
                <a:spcPts val="1200"/>
              </a:spcAft>
            </a:pPr>
            <a:r>
              <a:rPr lang="en-GB" sz="2400" dirty="0"/>
              <a:t>= ~£225k/year for ~150 hours/year = UK allocation</a:t>
            </a:r>
          </a:p>
          <a:p>
            <a:pPr>
              <a:lnSpc>
                <a:spcPct val="100000"/>
              </a:lnSpc>
              <a:spcBef>
                <a:spcPts val="0"/>
              </a:spcBef>
              <a:spcAft>
                <a:spcPts val="1200"/>
              </a:spcAft>
            </a:pPr>
            <a:r>
              <a:rPr lang="en-GB" sz="2400" b="1" dirty="0"/>
              <a:t>£450k per £2M project (23%) for Highlight Topic to use UK allocation</a:t>
            </a:r>
          </a:p>
          <a:p>
            <a:pPr>
              <a:lnSpc>
                <a:spcPct val="100000"/>
              </a:lnSpc>
              <a:spcBef>
                <a:spcPts val="0"/>
              </a:spcBef>
              <a:spcAft>
                <a:spcPts val="1200"/>
              </a:spcAft>
            </a:pPr>
            <a:r>
              <a:rPr lang="en-GB" sz="2400" dirty="0"/>
              <a:t>NERC says </a:t>
            </a:r>
            <a:r>
              <a:rPr lang="en-GB" sz="2400" i="1" dirty="0"/>
              <a:t>you can go above £2M with justification but may be less compet</a:t>
            </a:r>
            <a:r>
              <a:rPr lang="en-GB" sz="2400" dirty="0"/>
              <a:t>itive</a:t>
            </a:r>
          </a:p>
          <a:p>
            <a:endParaRPr lang="en-GB" dirty="0"/>
          </a:p>
          <a:p>
            <a:endParaRPr lang="en-GB" dirty="0"/>
          </a:p>
        </p:txBody>
      </p:sp>
    </p:spTree>
    <p:extLst>
      <p:ext uri="{BB962C8B-B14F-4D97-AF65-F5344CB8AC3E}">
        <p14:creationId xmlns:p14="http://schemas.microsoft.com/office/powerpoint/2010/main" val="931448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89FEF833E6704895E2C818B665ACBE" ma:contentTypeVersion="5" ma:contentTypeDescription="Create a new document." ma:contentTypeScope="" ma:versionID="6c3c2da9e0f5dc44c3b967a39ad6cfba">
  <xsd:schema xmlns:xsd="http://www.w3.org/2001/XMLSchema" xmlns:xs="http://www.w3.org/2001/XMLSchema" xmlns:p="http://schemas.microsoft.com/office/2006/metadata/properties" xmlns:ns2="8cd98d44-feb0-4494-853c-0c7a3e49cc71" targetNamespace="http://schemas.microsoft.com/office/2006/metadata/properties" ma:root="true" ma:fieldsID="8ed094af2ad6bb2e9a630dd8be9b9de5" ns2:_="">
    <xsd:import namespace="8cd98d44-feb0-4494-853c-0c7a3e49cc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d98d44-feb0-4494-853c-0c7a3e49cc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D01705-3632-42CE-BDC1-8F0B454703A9}"/>
</file>

<file path=customXml/itemProps2.xml><?xml version="1.0" encoding="utf-8"?>
<ds:datastoreItem xmlns:ds="http://schemas.openxmlformats.org/officeDocument/2006/customXml" ds:itemID="{7BD8779B-6EAF-4018-9642-0E2832BF9D91}"/>
</file>

<file path=customXml/itemProps3.xml><?xml version="1.0" encoding="utf-8"?>
<ds:datastoreItem xmlns:ds="http://schemas.openxmlformats.org/officeDocument/2006/customXml" ds:itemID="{36BF22E9-08C7-4916-AB4E-AE910C271410}"/>
</file>

<file path=docProps/app.xml><?xml version="1.0" encoding="utf-8"?>
<Properties xmlns="http://schemas.openxmlformats.org/officeDocument/2006/extended-properties" xmlns:vt="http://schemas.openxmlformats.org/officeDocument/2006/docPropsVTypes">
  <TotalTime>1024</TotalTime>
  <Words>1192</Words>
  <Application>Microsoft Office PowerPoint</Application>
  <PresentationFormat>Widescreen</PresentationFormat>
  <Paragraphs>109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UKRI-NERC Highlight Topic 2020 Round</vt:lpstr>
      <vt:lpstr>Good news</vt:lpstr>
      <vt:lpstr>UKRI-NERC 2020 Highlight Topics</vt:lpstr>
      <vt:lpstr>The Pot</vt:lpstr>
      <vt:lpstr>“Up to two project” challenge</vt:lpstr>
      <vt:lpstr>Scope</vt:lpstr>
      <vt:lpstr>“Up to two project” challenge - example</vt:lpstr>
      <vt:lpstr>Timeline</vt:lpstr>
      <vt:lpstr>Facilities forms</vt:lpstr>
      <vt:lpstr>Project Start Date</vt:lpstr>
      <vt:lpstr>SWIMMR synergy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Mervyn Freeman - UKRI BAS</dc:creator>
  <cp:lastModifiedBy>Mervyn Freeman - UKRI BAS</cp:lastModifiedBy>
  <cp:revision>3</cp:revision>
  <dcterms:created xsi:type="dcterms:W3CDTF">2020-12-08T14:22:22Z</dcterms:created>
  <dcterms:modified xsi:type="dcterms:W3CDTF">2020-12-15T17:29:29Z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0x010100DF89FEF833E6704895E2C818B665ACBE</vt:lpwstr>
  </property>
</Properties>
</file>