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D9957-865F-44D2-BAB6-3D0A6E652ADE}" v="1" dt="2020-12-15T09:08:38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vyn Freeman - UKRI BAS" userId="d680ed52-68fc-4cce-a93b-8d0c30cbb349" providerId="ADAL" clId="{1C0D9957-865F-44D2-BAB6-3D0A6E652ADE}"/>
    <pc:docChg chg="undo custSel addSld modSld">
      <pc:chgData name="Mervyn Freeman - UKRI BAS" userId="d680ed52-68fc-4cce-a93b-8d0c30cbb349" providerId="ADAL" clId="{1C0D9957-865F-44D2-BAB6-3D0A6E652ADE}" dt="2020-12-15T17:30:14.368" v="119" actId="5793"/>
      <pc:docMkLst>
        <pc:docMk/>
      </pc:docMkLst>
      <pc:sldChg chg="modSp mod">
        <pc:chgData name="Mervyn Freeman - UKRI BAS" userId="d680ed52-68fc-4cce-a93b-8d0c30cbb349" providerId="ADAL" clId="{1C0D9957-865F-44D2-BAB6-3D0A6E652ADE}" dt="2020-12-15T09:04:45.312" v="60" actId="20577"/>
        <pc:sldMkLst>
          <pc:docMk/>
          <pc:sldMk cId="1728798322" sldId="265"/>
        </pc:sldMkLst>
        <pc:spChg chg="mod">
          <ac:chgData name="Mervyn Freeman - UKRI BAS" userId="d680ed52-68fc-4cce-a93b-8d0c30cbb349" providerId="ADAL" clId="{1C0D9957-865F-44D2-BAB6-3D0A6E652ADE}" dt="2020-12-14T16:54:21.615" v="8" actId="20577"/>
          <ac:spMkLst>
            <pc:docMk/>
            <pc:sldMk cId="1728798322" sldId="265"/>
            <ac:spMk id="2" creationId="{155984DB-676E-449A-91B7-71048EDC28E3}"/>
          </ac:spMkLst>
        </pc:spChg>
        <pc:spChg chg="mod">
          <ac:chgData name="Mervyn Freeman - UKRI BAS" userId="d680ed52-68fc-4cce-a93b-8d0c30cbb349" providerId="ADAL" clId="{1C0D9957-865F-44D2-BAB6-3D0A6E652ADE}" dt="2020-12-15T09:04:45.312" v="60" actId="20577"/>
          <ac:spMkLst>
            <pc:docMk/>
            <pc:sldMk cId="1728798322" sldId="265"/>
            <ac:spMk id="3" creationId="{07DBBF98-645F-487C-9233-3E8153E67215}"/>
          </ac:spMkLst>
        </pc:spChg>
      </pc:sldChg>
      <pc:sldChg chg="add">
        <pc:chgData name="Mervyn Freeman - UKRI BAS" userId="d680ed52-68fc-4cce-a93b-8d0c30cbb349" providerId="ADAL" clId="{1C0D9957-865F-44D2-BAB6-3D0A6E652ADE}" dt="2020-12-15T09:08:38.754" v="61"/>
        <pc:sldMkLst>
          <pc:docMk/>
          <pc:sldMk cId="4148161683" sldId="271"/>
        </pc:sldMkLst>
      </pc:sldChg>
      <pc:sldChg chg="add">
        <pc:chgData name="Mervyn Freeman - UKRI BAS" userId="d680ed52-68fc-4cce-a93b-8d0c30cbb349" providerId="ADAL" clId="{1C0D9957-865F-44D2-BAB6-3D0A6E652ADE}" dt="2020-12-15T09:08:38.754" v="61"/>
        <pc:sldMkLst>
          <pc:docMk/>
          <pc:sldMk cId="29662703" sldId="272"/>
        </pc:sldMkLst>
      </pc:sldChg>
      <pc:sldChg chg="add">
        <pc:chgData name="Mervyn Freeman - UKRI BAS" userId="d680ed52-68fc-4cce-a93b-8d0c30cbb349" providerId="ADAL" clId="{1C0D9957-865F-44D2-BAB6-3D0A6E652ADE}" dt="2020-12-15T09:08:38.754" v="61"/>
        <pc:sldMkLst>
          <pc:docMk/>
          <pc:sldMk cId="3176399278" sldId="273"/>
        </pc:sldMkLst>
      </pc:sldChg>
      <pc:sldChg chg="modSp new mod">
        <pc:chgData name="Mervyn Freeman - UKRI BAS" userId="d680ed52-68fc-4cce-a93b-8d0c30cbb349" providerId="ADAL" clId="{1C0D9957-865F-44D2-BAB6-3D0A6E652ADE}" dt="2020-12-15T17:30:14.368" v="119" actId="5793"/>
        <pc:sldMkLst>
          <pc:docMk/>
          <pc:sldMk cId="516245695" sldId="274"/>
        </pc:sldMkLst>
        <pc:spChg chg="mod">
          <ac:chgData name="Mervyn Freeman - UKRI BAS" userId="d680ed52-68fc-4cce-a93b-8d0c30cbb349" providerId="ADAL" clId="{1C0D9957-865F-44D2-BAB6-3D0A6E652ADE}" dt="2020-12-15T09:09:17.793" v="65" actId="20577"/>
          <ac:spMkLst>
            <pc:docMk/>
            <pc:sldMk cId="516245695" sldId="274"/>
            <ac:spMk id="2" creationId="{B1D4C777-155E-415E-8B2B-8AEE82D7F973}"/>
          </ac:spMkLst>
        </pc:spChg>
        <pc:spChg chg="mod">
          <ac:chgData name="Mervyn Freeman - UKRI BAS" userId="d680ed52-68fc-4cce-a93b-8d0c30cbb349" providerId="ADAL" clId="{1C0D9957-865F-44D2-BAB6-3D0A6E652ADE}" dt="2020-12-15T17:30:14.368" v="119" actId="5793"/>
          <ac:spMkLst>
            <pc:docMk/>
            <pc:sldMk cId="516245695" sldId="274"/>
            <ac:spMk id="3" creationId="{D7F8BABB-4C40-4115-99C2-6040B5B316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517F-A40B-4B9B-86DC-B34C54386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B63F6C-0788-40F2-8C29-0E2641368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5FD6E-11B0-4E20-8885-FA7D3CB0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4E647-4F2A-4E95-8782-9F77D204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D8900-2361-4337-98D3-6C72E694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72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B140-EEBE-4EA7-AC6A-D9AD0A2D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9BE0C-0445-43FC-BAD3-8A6C11489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5667A-9111-497D-A7DC-E975FB69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22572-B248-44BA-85F7-E61D2301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6C807-9CB2-4940-B39E-3FE11893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97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F5C94-A0D1-456C-AD67-36BB5B976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B77CD-172C-4312-AB19-53FB4A975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9DE16-54A5-45A0-8201-EF8959AB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FE634-EB52-45BA-A1BA-B36BEB48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51EF5-6DE2-4FA2-939C-4C85682F6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122C-A815-4BAE-871D-F3232D82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D8E2B-446F-434B-B18D-AFA5F462C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B015E-1E49-42FE-AD07-8D409BB2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6AFC1-E9A1-4C13-BE0C-8E07C02D7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BC0C6-2CB9-497F-9644-37948EFB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7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35709-731E-4434-9B84-8A6CCEF4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EBDE0-E8D0-4820-BA25-518D1486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D9382-32CF-47DB-86AD-5235ED3B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8232F-19F9-4911-A93E-F0FDC06F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B2650-FD86-4A4C-A57B-F8AF8843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95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9FFAF-8C73-464F-991C-44A448FE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49D2-C9A5-4A46-833E-1B3CE4096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12D66-C798-4D42-896A-324DDA710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86CFF-CAF8-4035-8E77-0F1BA4A9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FA474-4406-4F88-937B-D1BF0BC8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FDD57-66E8-42F0-B5E2-B1BDF2FC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7BE24-8351-495A-9565-64C63FBCC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3AF55-9895-435D-930E-5E6EA8980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3F8C2-16E3-4FFA-873E-6697EE098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E76CC-FBF9-4287-B0EC-CE05CBCB3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ECD59B-6343-473E-8B5E-A6B633B75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4EF16-6621-466F-B552-17883158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9D84C3-9501-44CE-BC55-9BD480D6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52B50E-1B1A-4E99-9BC0-3B1C0146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3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A1CC2-7E8E-459A-BB86-726F5429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69DF3-64A0-4564-977A-C3029EA1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70F02-3A1A-41C9-853F-6EABABC8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B703C-F0F0-4328-B8F8-0F42D0894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4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03E95C-A891-4BE7-8467-1F4804CE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851133-85A4-425D-964B-959C11BD0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8F930-6584-429C-A4DE-6FEE045C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7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6ED87-2B1F-4748-A540-2E1FD410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66651-8FE3-49EC-9ACE-A4307C2AB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EDBF6-4E0B-464A-828F-2668155A7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D135D-5DEB-482B-97B5-ADCD7243B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4B70E-F583-44F2-8FB4-B87D2FCF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441F9-12D8-4FA0-8245-308F6D49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54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C77B-6A16-41BA-A3FF-07366010A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494C2-D9D8-42FB-BDE6-D3D524C0D7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77CA-7D0E-4B1D-9DE2-720398357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21EA3-75D6-49B7-8E80-D91FF37F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7FE65-F99A-4849-9C18-A86FBD652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5F066-508C-4C10-BA5B-ED943B41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3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31D481-815E-4BE9-8586-EB451F251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61D34-8DE0-4C7D-B4FA-93EF2AE9A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5D1F1-86C9-4C60-BC11-8C4A61788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E0C0-533A-4A5A-9B1F-ACA34BFE617D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E8B50-A388-4E50-93DD-89DE2DFC8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3DC46-AAFB-4751-A8A5-D4A1AD84D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DF1C9-3355-4AD5-A509-9B1FF4BF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984DB-676E-449A-91B7-71048EDC2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–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BBF98-645F-487C-9233-3E8153E67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Opportunity for anyone to discuss any aspects of the AO</a:t>
            </a:r>
          </a:p>
          <a:p>
            <a:pPr lvl="1"/>
            <a:r>
              <a:rPr lang="en-GB" dirty="0"/>
              <a:t>mute when not speaking</a:t>
            </a:r>
          </a:p>
          <a:p>
            <a:pPr lvl="1"/>
            <a:r>
              <a:rPr lang="en-GB" dirty="0"/>
              <a:t>use raise hand function to speak</a:t>
            </a:r>
          </a:p>
          <a:p>
            <a:pPr lvl="1"/>
            <a:r>
              <a:rPr lang="en-GB" dirty="0"/>
              <a:t>can share slides if it helps discussion, but not long presentations please</a:t>
            </a:r>
          </a:p>
          <a:p>
            <a:endParaRPr lang="en-GB" dirty="0"/>
          </a:p>
          <a:p>
            <a:r>
              <a:rPr lang="en-GB" dirty="0"/>
              <a:t>Consider overall strategy</a:t>
            </a:r>
          </a:p>
          <a:p>
            <a:pPr lvl="1"/>
            <a:r>
              <a:rPr lang="en-GB" dirty="0"/>
              <a:t>up to 2 project challenge</a:t>
            </a:r>
          </a:p>
          <a:p>
            <a:pPr lvl="1"/>
            <a:r>
              <a:rPr lang="en-GB" dirty="0"/>
              <a:t>create wide vibrant UK EISCAT community</a:t>
            </a:r>
          </a:p>
          <a:p>
            <a:pPr lvl="2"/>
            <a:r>
              <a:rPr lang="en-GB" dirty="0"/>
              <a:t>helps each other and our position in NERC, UK, and internationally</a:t>
            </a:r>
          </a:p>
          <a:p>
            <a:pPr lvl="1"/>
            <a:r>
              <a:rPr lang="en-GB" dirty="0"/>
              <a:t>other funding opportunities exist</a:t>
            </a:r>
          </a:p>
          <a:p>
            <a:pPr lvl="1"/>
            <a:endParaRPr lang="en-GB" dirty="0"/>
          </a:p>
          <a:p>
            <a:r>
              <a:rPr lang="en-GB" dirty="0"/>
              <a:t>Start forming proposal ideas and teams</a:t>
            </a:r>
          </a:p>
          <a:p>
            <a:pPr lvl="1"/>
            <a:r>
              <a:rPr lang="en-GB" dirty="0"/>
              <a:t>communication between teams to avoid overlap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79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0C11-D2CE-4CF7-BA8F-02670E00B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“Up to two project”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70989-50C3-464E-8194-95C089A55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74" y="1808847"/>
            <a:ext cx="10705051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1 project limits community involvement and gives up possible second £2M project</a:t>
            </a:r>
          </a:p>
          <a:p>
            <a:pPr>
              <a:lnSpc>
                <a:spcPct val="120000"/>
              </a:lnSpc>
            </a:pPr>
            <a:r>
              <a:rPr lang="en-GB" dirty="0"/>
              <a:t>2 overlapping projects will end up as just one being selected</a:t>
            </a:r>
          </a:p>
          <a:p>
            <a:pPr>
              <a:lnSpc>
                <a:spcPct val="120000"/>
              </a:lnSpc>
            </a:pPr>
            <a:r>
              <a:rPr lang="en-GB" dirty="0"/>
              <a:t>&gt;2 projects runs similar risk and/or each may be too niche (e.g., only 1 question)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To get two Topic A projects requires: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highest quality, compared with other topic proposals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no overlap but ideally synergy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obvious why two can’t be one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only two Topic A proposals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16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FD387-53D2-495D-A1E2-BF04FFE2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ABC8-4AC1-4D04-AA07-C3E70046F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27" y="1493240"/>
            <a:ext cx="11467750" cy="4999635"/>
          </a:xfrm>
        </p:spPr>
        <p:txBody>
          <a:bodyPr>
            <a:normAutofit/>
          </a:bodyPr>
          <a:lstStyle/>
          <a:p>
            <a:r>
              <a:rPr lang="en-GB" sz="2000" i="1" dirty="0"/>
              <a:t>Four UK priority research areas for EISCAT_3D have been identified on multi-scale ionospheric coupling:</a:t>
            </a:r>
          </a:p>
          <a:p>
            <a:r>
              <a:rPr lang="en-GB" sz="2000" dirty="0"/>
              <a:t>Q1: How to estimate small-scale Joule heating from large-scale measurements and represent this in space weather GCMs? </a:t>
            </a:r>
            <a:br>
              <a:rPr lang="en-GB" sz="2000" dirty="0"/>
            </a:br>
            <a:r>
              <a:rPr lang="en-GB" sz="2000" dirty="0"/>
              <a:t>How important is small scale heating to uncertainties in </a:t>
            </a:r>
            <a:r>
              <a:rPr lang="en-GB" sz="2000" dirty="0" err="1"/>
              <a:t>thermospheric</a:t>
            </a:r>
            <a:r>
              <a:rPr lang="en-GB" sz="2000" dirty="0"/>
              <a:t> drag on satellites and space debris? </a:t>
            </a:r>
          </a:p>
          <a:p>
            <a:pPr lvl="1"/>
            <a:r>
              <a:rPr lang="en-GB" sz="1600" dirty="0"/>
              <a:t>EISCAT_3D will measure both ionospheric heating and track satellites/debris with high precision.</a:t>
            </a:r>
          </a:p>
          <a:p>
            <a:r>
              <a:rPr lang="en-GB" sz="2000" dirty="0"/>
              <a:t>Q2: How are small-scale electron density irregularities related to larger-scale ionospheric conditions and structures, such as polar patches? </a:t>
            </a:r>
          </a:p>
          <a:p>
            <a:pPr lvl="1"/>
            <a:r>
              <a:rPr lang="en-GB" sz="1600" dirty="0"/>
              <a:t>EISCAT_3D will measure electron density irregularities down to 100m, and ~100km conditions under which they occur.</a:t>
            </a:r>
          </a:p>
          <a:p>
            <a:r>
              <a:rPr lang="en-GB" sz="2000" dirty="0"/>
              <a:t>Q3: What is the small-scale electrodynamic structure of individual auroral arcs? What small-scale processes are important to auroral arc evolution? </a:t>
            </a:r>
          </a:p>
          <a:p>
            <a:pPr lvl="1"/>
            <a:r>
              <a:rPr lang="en-GB" sz="1600" dirty="0"/>
              <a:t>EISCAT_3D will measure electron density, electron and ion temperatures and electric fields on inner (100m) and outer (km) scales of an arc.</a:t>
            </a:r>
          </a:p>
          <a:p>
            <a:r>
              <a:rPr lang="en-GB" sz="2000" dirty="0"/>
              <a:t>Q4: What is the long-term variability of the lower ionosphere and how this reflects the balance between forcing from space weather above and climate below? </a:t>
            </a:r>
          </a:p>
          <a:p>
            <a:pPr lvl="1"/>
            <a:r>
              <a:rPr lang="en-GB" sz="1600" dirty="0"/>
              <a:t>EISCAT_3D will measure plasma parameters at high resolution at critical altitudes where upward waves from the troposphere break to modify structure and circulation.</a:t>
            </a:r>
          </a:p>
        </p:txBody>
      </p:sp>
    </p:spTree>
    <p:extLst>
      <p:ext uri="{BB962C8B-B14F-4D97-AF65-F5344CB8AC3E}">
        <p14:creationId xmlns:p14="http://schemas.microsoft.com/office/powerpoint/2010/main" val="2966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0C11-D2CE-4CF7-BA8F-02670E00B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“Up to two project” challenge - </a:t>
            </a:r>
            <a:r>
              <a:rPr lang="en-GB" u="sng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70989-50C3-464E-8194-95C089A55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Multi-scale ionospheric structure and dynamics</a:t>
            </a:r>
          </a:p>
          <a:p>
            <a:pPr lvl="1"/>
            <a:r>
              <a:rPr lang="en-GB" dirty="0"/>
              <a:t>Q1: How to estimate small-scale Joule heating from large-scale measurements and represent this in space weather GCMs?</a:t>
            </a:r>
          </a:p>
          <a:p>
            <a:pPr lvl="1"/>
            <a:r>
              <a:rPr lang="en-GB" sz="2400" dirty="0"/>
              <a:t>Q2: How are small-scale electron density irregularities related to larger-scale ionospheric conditions and structures, such as polar patches?</a:t>
            </a:r>
          </a:p>
          <a:p>
            <a:pPr lvl="1"/>
            <a:r>
              <a:rPr lang="en-GB" sz="2400" dirty="0"/>
              <a:t>Q3: What is the small-scale electrodynamic structure of individual auroral arcs? </a:t>
            </a:r>
            <a:endParaRPr lang="en-GB" dirty="0"/>
          </a:p>
          <a:p>
            <a:r>
              <a:rPr lang="en-GB" dirty="0"/>
              <a:t>Upper atmosphere influences from above and below</a:t>
            </a:r>
          </a:p>
          <a:p>
            <a:pPr lvl="1"/>
            <a:r>
              <a:rPr lang="en-GB" sz="2400" dirty="0"/>
              <a:t>Q4: What is the long-term variability of the lower ionosphere and how this reflects the balance between forcing from space weather above and climate below?</a:t>
            </a:r>
          </a:p>
          <a:p>
            <a:pPr lvl="1"/>
            <a:r>
              <a:rPr lang="en-GB" sz="2400" dirty="0"/>
              <a:t>Q3: What small-scale processes are important to auroral arc evolution?</a:t>
            </a:r>
          </a:p>
          <a:p>
            <a:pPr lvl="1"/>
            <a:r>
              <a:rPr lang="en-GB" sz="2400" dirty="0"/>
              <a:t>Q1: How important is small scale heating to uncertainties in </a:t>
            </a:r>
            <a:r>
              <a:rPr lang="en-GB" sz="2400" dirty="0" err="1"/>
              <a:t>thermospheric</a:t>
            </a:r>
            <a:r>
              <a:rPr lang="en-GB" sz="2400" dirty="0"/>
              <a:t> drag on satellites and space debris?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39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4C777-155E-415E-8B2B-8AEE82D7F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ideas and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8BABB-4C40-4115-99C2-6040B5B3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BAS, Bath, Northumbria, RAL, Southampton, …</a:t>
            </a:r>
          </a:p>
        </p:txBody>
      </p:sp>
    </p:spTree>
    <p:extLst>
      <p:ext uri="{BB962C8B-B14F-4D97-AF65-F5344CB8AC3E}">
        <p14:creationId xmlns:p14="http://schemas.microsoft.com/office/powerpoint/2010/main" val="51624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89FEF833E6704895E2C818B665ACBE" ma:contentTypeVersion="5" ma:contentTypeDescription="Create a new document." ma:contentTypeScope="" ma:versionID="6c3c2da9e0f5dc44c3b967a39ad6cfba">
  <xsd:schema xmlns:xsd="http://www.w3.org/2001/XMLSchema" xmlns:xs="http://www.w3.org/2001/XMLSchema" xmlns:p="http://schemas.microsoft.com/office/2006/metadata/properties" xmlns:ns2="8cd98d44-feb0-4494-853c-0c7a3e49cc71" targetNamespace="http://schemas.microsoft.com/office/2006/metadata/properties" ma:root="true" ma:fieldsID="8ed094af2ad6bb2e9a630dd8be9b9de5" ns2:_="">
    <xsd:import namespace="8cd98d44-feb0-4494-853c-0c7a3e49cc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d98d44-feb0-4494-853c-0c7a3e49cc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AFAABF-D349-4633-9F2E-07DD4D9BE6FE}"/>
</file>

<file path=customXml/itemProps2.xml><?xml version="1.0" encoding="utf-8"?>
<ds:datastoreItem xmlns:ds="http://schemas.openxmlformats.org/officeDocument/2006/customXml" ds:itemID="{0784992E-7EF6-47D4-84E9-0479E6A46DAA}"/>
</file>

<file path=customXml/itemProps3.xml><?xml version="1.0" encoding="utf-8"?>
<ds:datastoreItem xmlns:ds="http://schemas.openxmlformats.org/officeDocument/2006/customXml" ds:itemID="{D249CD90-5385-4882-B803-8AABD5D95009}"/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532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Discussion – aims</vt:lpstr>
      <vt:lpstr>“Up to two project” challenge</vt:lpstr>
      <vt:lpstr>Scope</vt:lpstr>
      <vt:lpstr>“Up to two project” challenge - example</vt:lpstr>
      <vt:lpstr>Proposal ideas and teams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</dc:title>
  <dc:creator>Mervyn Freeman - UKRI BAS</dc:creator>
  <cp:lastModifiedBy>Mervyn Freeman - UKRI BAS</cp:lastModifiedBy>
  <cp:revision>2</cp:revision>
  <dcterms:created xsi:type="dcterms:W3CDTF">2020-12-14T16:39:55Z</dcterms:created>
  <dcterms:modified xsi:type="dcterms:W3CDTF">2020-12-15T17:30:35Z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0x010100DF89FEF833E6704895E2C818B665ACBE</vt:lpwstr>
  </property>
</Properties>
</file>